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 id="2147483712" r:id="rId2"/>
    <p:sldMasterId id="2147483724" r:id="rId3"/>
    <p:sldMasterId id="2147483737" r:id="rId4"/>
    <p:sldMasterId id="2147483754" r:id="rId5"/>
    <p:sldMasterId id="2147483756" r:id="rId6"/>
    <p:sldMasterId id="2147483769" r:id="rId7"/>
  </p:sldMasterIdLst>
  <p:notesMasterIdLst>
    <p:notesMasterId r:id="rId41"/>
  </p:notesMasterIdLst>
  <p:handoutMasterIdLst>
    <p:handoutMasterId r:id="rId42"/>
  </p:handoutMasterIdLst>
  <p:sldIdLst>
    <p:sldId id="384" r:id="rId8"/>
    <p:sldId id="536" r:id="rId9"/>
    <p:sldId id="385" r:id="rId10"/>
    <p:sldId id="379" r:id="rId11"/>
    <p:sldId id="411" r:id="rId12"/>
    <p:sldId id="389" r:id="rId13"/>
    <p:sldId id="390" r:id="rId14"/>
    <p:sldId id="391" r:id="rId15"/>
    <p:sldId id="392" r:id="rId16"/>
    <p:sldId id="393" r:id="rId17"/>
    <p:sldId id="395" r:id="rId18"/>
    <p:sldId id="394" r:id="rId19"/>
    <p:sldId id="396" r:id="rId20"/>
    <p:sldId id="537" r:id="rId21"/>
    <p:sldId id="386" r:id="rId22"/>
    <p:sldId id="366" r:id="rId23"/>
    <p:sldId id="332" r:id="rId24"/>
    <p:sldId id="320" r:id="rId25"/>
    <p:sldId id="413" r:id="rId26"/>
    <p:sldId id="367" r:id="rId27"/>
    <p:sldId id="369" r:id="rId28"/>
    <p:sldId id="388" r:id="rId29"/>
    <p:sldId id="359" r:id="rId30"/>
    <p:sldId id="323" r:id="rId31"/>
    <p:sldId id="327" r:id="rId32"/>
    <p:sldId id="363" r:id="rId33"/>
    <p:sldId id="371" r:id="rId34"/>
    <p:sldId id="414" r:id="rId35"/>
    <p:sldId id="365" r:id="rId36"/>
    <p:sldId id="381" r:id="rId37"/>
    <p:sldId id="382" r:id="rId38"/>
    <p:sldId id="383" r:id="rId39"/>
    <p:sldId id="538" r:id="rId40"/>
  </p:sldIdLst>
  <p:sldSz cx="9144000" cy="6858000" type="screen4x3"/>
  <p:notesSz cx="6858000" cy="9144000"/>
  <p:embeddedFontLs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Consolas" panose="020B0609020204030204" pitchFamily="49" charset="0"/>
      <p:regular r:id="rId49"/>
      <p:bold r:id="rId50"/>
      <p:italic r:id="rId51"/>
      <p:boldItalic r:id="rId52"/>
    </p:embeddedFont>
    <p:embeddedFont>
      <p:font typeface="MS PGothic" panose="020B0600070205080204" pitchFamily="34" charset="-128"/>
      <p:regular r:id="rId53"/>
    </p:embeddedFont>
    <p:embeddedFont>
      <p:font typeface="Segoe UI" panose="020B0502040204020203" pitchFamily="34" charset="0"/>
      <p:regular r:id="rId54"/>
      <p:bold r:id="rId55"/>
      <p:italic r:id="rId56"/>
      <p:boldItalic r:id="rId57"/>
    </p:embeddedFont>
    <p:embeddedFont>
      <p:font typeface="Segoe UI Light" panose="020B0502040204020203" pitchFamily="34" charset="0"/>
      <p:regular r:id="rId58"/>
      <p:italic r:id="rId59"/>
    </p:embeddedFont>
    <p:embeddedFont>
      <p:font typeface="Segoe UI Semibold" panose="020B0702040204020203" pitchFamily="34" charset="0"/>
      <p:bold r:id="rId60"/>
      <p:boldItalic r:id="rId61"/>
    </p:embeddedFont>
    <p:embeddedFont>
      <p:font typeface="Segoe UI Semilight" panose="020B0402040204020203" pitchFamily="34" charset="0"/>
      <p:regular r:id="rId62"/>
      <p:italic r:id="rId63"/>
    </p:embeddedFont>
    <p:embeddedFont>
      <p:font typeface="Verdana" panose="020B0604030504040204" pitchFamily="34" charset="0"/>
      <p:regular r:id="rId64"/>
      <p:bold r:id="rId65"/>
      <p:italic r:id="rId66"/>
      <p:boldItalic r:id="rId67"/>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6D02174B-784A-434E-834A-4FC2579EC5AD}">
          <p14:sldIdLst>
            <p14:sldId id="384"/>
            <p14:sldId id="536"/>
            <p14:sldId id="385"/>
            <p14:sldId id="379"/>
            <p14:sldId id="411"/>
            <p14:sldId id="389"/>
            <p14:sldId id="390"/>
            <p14:sldId id="391"/>
            <p14:sldId id="392"/>
            <p14:sldId id="393"/>
            <p14:sldId id="395"/>
            <p14:sldId id="394"/>
            <p14:sldId id="396"/>
            <p14:sldId id="537"/>
          </p14:sldIdLst>
        </p14:section>
        <p14:section name="Use Cases" id="{51C3A7E2-6775-45AD-ABFD-6AFF8EF419A2}">
          <p14:sldIdLst>
            <p14:sldId id="386"/>
            <p14:sldId id="366"/>
            <p14:sldId id="332"/>
            <p14:sldId id="320"/>
            <p14:sldId id="413"/>
            <p14:sldId id="367"/>
            <p14:sldId id="369"/>
            <p14:sldId id="388"/>
            <p14:sldId id="359"/>
            <p14:sldId id="323"/>
            <p14:sldId id="327"/>
            <p14:sldId id="363"/>
            <p14:sldId id="371"/>
            <p14:sldId id="414"/>
            <p14:sldId id="365"/>
            <p14:sldId id="381"/>
            <p14:sldId id="382"/>
            <p14:sldId id="383"/>
            <p14:sldId id="53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0070C0"/>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72016" autoAdjust="0"/>
  </p:normalViewPr>
  <p:slideViewPr>
    <p:cSldViewPr snapToGrid="0">
      <p:cViewPr varScale="1">
        <p:scale>
          <a:sx n="65" d="100"/>
          <a:sy n="65" d="100"/>
        </p:scale>
        <p:origin x="1718" y="3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2" d="100"/>
          <a:sy n="62" d="100"/>
        </p:scale>
        <p:origin x="2198"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7.fntdata"/><Relationship Id="rId57" Type="http://schemas.openxmlformats.org/officeDocument/2006/relationships/font" Target="fonts/font15.fntdata"/><Relationship Id="rId61" Type="http://schemas.openxmlformats.org/officeDocument/2006/relationships/font" Target="fonts/font19.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font" Target="fonts/font9.fntdata"/><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3.xml"/><Relationship Id="rId41" Type="http://schemas.openxmlformats.org/officeDocument/2006/relationships/notesMaster" Target="notesMasters/notesMaster1.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6/21/2018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‹Nº›</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6/21/2018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‹Nº›</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cosmos-db/documentdb-introduction"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ocs.microsoft.com/en-us/azure/cosmos-db/graph-introduction" TargetMode="External"/><Relationship Id="rId5" Type="http://schemas.openxmlformats.org/officeDocument/2006/relationships/hyperlink" Target="https://docs.microsoft.com/en-us/azure/cosmos-db/table-introduction" TargetMode="External"/><Relationship Id="rId4" Type="http://schemas.openxmlformats.org/officeDocument/2006/relationships/hyperlink" Target="https://docs.microsoft.com/en-us/azure/cosmos-db/mongodb-introduc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Labs</a:t>
            </a:r>
          </a:p>
          <a:p>
            <a:r>
              <a:rPr lang="en-US" dirty="0"/>
              <a:t>https://docs.microsoft.com/en-us/azure/cosmos-db/sql-api-get-started</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1468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4400" dirty="0">
                <a:solidFill>
                  <a:schemeClr val="bg1"/>
                </a:solidFill>
                <a:latin typeface="Segoe UI Light" panose="020B0502040204020203" pitchFamily="34" charset="0"/>
                <a:cs typeface="Segoe UI Light" panose="020B0502040204020203" pitchFamily="34" charset="0"/>
              </a:rPr>
              <a:t>Single machine is </a:t>
            </a:r>
            <a:r>
              <a:rPr lang="en-US" sz="4400" u="sng" dirty="0">
                <a:solidFill>
                  <a:srgbClr val="92D050"/>
                </a:solidFill>
                <a:latin typeface="Segoe UI Light" panose="020B0502040204020203" pitchFamily="34" charset="0"/>
                <a:cs typeface="Segoe UI Light" panose="020B0502040204020203" pitchFamily="34" charset="0"/>
              </a:rPr>
              <a:t>never</a:t>
            </a:r>
            <a:r>
              <a:rPr lang="en-US" sz="4400" dirty="0">
                <a:solidFill>
                  <a:srgbClr val="92D050"/>
                </a:solidFill>
                <a:latin typeface="Segoe UI Light" panose="020B0502040204020203" pitchFamily="34" charset="0"/>
                <a:cs typeface="Segoe UI Light" panose="020B0502040204020203" pitchFamily="34" charset="0"/>
              </a:rPr>
              <a:t> a bottleneck</a:t>
            </a:r>
            <a:endParaRPr lang="en-US" sz="4400" dirty="0">
              <a:solidFill>
                <a:srgbClr val="00B0F0"/>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A </a:t>
            </a:r>
            <a:r>
              <a:rPr lang="en-US" sz="4400" u="sng" dirty="0">
                <a:solidFill>
                  <a:srgbClr val="92D050"/>
                </a:solidFill>
                <a:latin typeface="Segoe UI Light" panose="020B0502040204020203" pitchFamily="34" charset="0"/>
                <a:cs typeface="Segoe UI Light" panose="020B0502040204020203" pitchFamily="34" charset="0"/>
              </a:rPr>
              <a:t>single table </a:t>
            </a:r>
            <a:r>
              <a:rPr lang="en-US" sz="4400" dirty="0">
                <a:solidFill>
                  <a:schemeClr val="bg1"/>
                </a:solidFill>
                <a:latin typeface="Segoe UI Light" panose="020B0502040204020203" pitchFamily="34" charset="0"/>
                <a:cs typeface="Segoe UI Light" panose="020B0502040204020203" pitchFamily="34" charset="0"/>
              </a:rPr>
              <a:t>can scale from </a:t>
            </a:r>
            <a:r>
              <a:rPr lang="en-US" sz="4400" dirty="0">
                <a:solidFill>
                  <a:srgbClr val="92D050"/>
                </a:solidFill>
                <a:latin typeface="Segoe UI Light" panose="020B0502040204020203" pitchFamily="34" charset="0"/>
                <a:cs typeface="Segoe UI Light" panose="020B0502040204020203" pitchFamily="34" charset="0"/>
              </a:rPr>
              <a:t>GB-PBs</a:t>
            </a:r>
            <a:r>
              <a:rPr lang="en-US" sz="4400" dirty="0">
                <a:solidFill>
                  <a:schemeClr val="bg1"/>
                </a:solidFill>
                <a:latin typeface="Segoe UI Light" panose="020B0502040204020203" pitchFamily="34" charset="0"/>
                <a:cs typeface="Segoe UI Light" panose="020B0502040204020203" pitchFamily="34" charset="0"/>
              </a:rPr>
              <a:t>, across </a:t>
            </a:r>
            <a:r>
              <a:rPr lang="en-US" sz="4400" dirty="0">
                <a:solidFill>
                  <a:srgbClr val="92D050"/>
                </a:solidFill>
                <a:latin typeface="Segoe UI Light" panose="020B0502040204020203" pitchFamily="34" charset="0"/>
                <a:cs typeface="Segoe UI Light" panose="020B0502040204020203" pitchFamily="34" charset="0"/>
              </a:rPr>
              <a:t>many machines</a:t>
            </a:r>
            <a:r>
              <a:rPr lang="en-US" sz="4400" dirty="0">
                <a:solidFill>
                  <a:schemeClr val="bg1"/>
                </a:solidFill>
                <a:latin typeface="Segoe UI Light" panose="020B0502040204020203" pitchFamily="34" charset="0"/>
                <a:cs typeface="Segoe UI Light" panose="020B0502040204020203" pitchFamily="34" charset="0"/>
              </a:rPr>
              <a:t>, and </a:t>
            </a:r>
            <a:r>
              <a:rPr lang="en-US" sz="4400" dirty="0">
                <a:solidFill>
                  <a:srgbClr val="92D050"/>
                </a:solidFill>
                <a:latin typeface="Segoe UI Light" panose="020B0502040204020203" pitchFamily="34" charset="0"/>
                <a:cs typeface="Segoe UI Light" panose="020B0502040204020203" pitchFamily="34" charset="0"/>
              </a:rPr>
              <a:t>regions</a:t>
            </a:r>
            <a:endParaRPr lang="en-US" sz="4400" dirty="0">
              <a:solidFill>
                <a:schemeClr val="bg1"/>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Transparent server </a:t>
            </a:r>
            <a:r>
              <a:rPr lang="en-US" sz="4400" dirty="0">
                <a:solidFill>
                  <a:srgbClr val="92D050"/>
                </a:solidFill>
                <a:latin typeface="Segoe UI Light" panose="020B0502040204020203" pitchFamily="34" charset="0"/>
                <a:cs typeface="Segoe UI Light" panose="020B0502040204020203" pitchFamily="34" charset="0"/>
              </a:rPr>
              <a:t>side partition management </a:t>
            </a:r>
            <a:r>
              <a:rPr lang="en-US" sz="4400" dirty="0">
                <a:solidFill>
                  <a:schemeClr val="bg1"/>
                </a:solidFill>
                <a:latin typeface="Segoe UI Light" panose="020B0502040204020203" pitchFamily="34" charset="0"/>
                <a:cs typeface="Segoe UI Light" panose="020B0502040204020203" pitchFamily="34" charset="0"/>
              </a:rPr>
              <a:t>and </a:t>
            </a:r>
            <a:r>
              <a:rPr lang="en-US" sz="4400" dirty="0">
                <a:solidFill>
                  <a:srgbClr val="92D050"/>
                </a:solidFill>
                <a:latin typeface="Segoe UI Light" panose="020B0502040204020203" pitchFamily="34" charset="0"/>
                <a:cs typeface="Segoe UI Light" panose="020B0502040204020203" pitchFamily="34" charset="0"/>
              </a:rPr>
              <a:t>routing</a:t>
            </a:r>
            <a:endParaRPr lang="en-US" sz="4400" dirty="0">
              <a:solidFill>
                <a:schemeClr val="bg1"/>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Optionally evict old data using built-in support for </a:t>
            </a:r>
            <a:r>
              <a:rPr lang="en-US" sz="4400" dirty="0">
                <a:solidFill>
                  <a:srgbClr val="92D050"/>
                </a:solidFill>
                <a:latin typeface="Segoe UI Light" panose="020B0502040204020203" pitchFamily="34" charset="0"/>
                <a:cs typeface="Segoe UI Light" panose="020B0502040204020203" pitchFamily="34" charset="0"/>
              </a:rPr>
              <a:t>TTL</a:t>
            </a:r>
            <a:endParaRPr lang="en-US" sz="3600" dirty="0">
              <a:solidFill>
                <a:schemeClr val="bg1"/>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Customers </a:t>
            </a:r>
            <a:r>
              <a:rPr lang="en-US" sz="4400" u="sng" dirty="0">
                <a:solidFill>
                  <a:srgbClr val="92D050"/>
                </a:solidFill>
                <a:latin typeface="Segoe UI Light" panose="020B0502040204020203" pitchFamily="34" charset="0"/>
                <a:cs typeface="Segoe UI Light" panose="020B0502040204020203" pitchFamily="34" charset="0"/>
              </a:rPr>
              <a:t>pay only for the throughput and storage they need</a:t>
            </a:r>
            <a:endParaRPr lang="en-US" sz="2295" kern="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Elastically scale throughput from </a:t>
            </a:r>
            <a:r>
              <a:rPr lang="en-US" sz="4400" dirty="0">
                <a:solidFill>
                  <a:srgbClr val="92D050"/>
                </a:solidFill>
                <a:latin typeface="Segoe UI Light" panose="020B0502040204020203" pitchFamily="34" charset="0"/>
                <a:cs typeface="Segoe UI Light" panose="020B0502040204020203" pitchFamily="34" charset="0"/>
              </a:rPr>
              <a:t>10 to 100s of millions of requests/sec </a:t>
            </a:r>
            <a:r>
              <a:rPr lang="en-US" sz="4400" dirty="0">
                <a:solidFill>
                  <a:schemeClr val="bg1"/>
                </a:solidFill>
                <a:latin typeface="Segoe UI Light" panose="020B0502040204020203" pitchFamily="34" charset="0"/>
                <a:cs typeface="Segoe UI Light" panose="020B0502040204020203" pitchFamily="34" charset="0"/>
              </a:rPr>
              <a:t>across multiple regions</a:t>
            </a:r>
          </a:p>
          <a:p>
            <a:pPr lvl="0"/>
            <a:r>
              <a:rPr lang="en-US" sz="4400" dirty="0">
                <a:solidFill>
                  <a:schemeClr val="bg1"/>
                </a:solidFill>
                <a:latin typeface="Segoe UI Light" panose="020B0502040204020203" pitchFamily="34" charset="0"/>
                <a:cs typeface="Segoe UI Light" panose="020B0502040204020203" pitchFamily="34" charset="0"/>
              </a:rPr>
              <a:t>Customers </a:t>
            </a:r>
            <a:r>
              <a:rPr lang="en-US" sz="4400" u="sng" dirty="0">
                <a:solidFill>
                  <a:srgbClr val="92D050"/>
                </a:solidFill>
                <a:latin typeface="Segoe UI Light" panose="020B0502040204020203" pitchFamily="34" charset="0"/>
                <a:cs typeface="Segoe UI Light" panose="020B0502040204020203" pitchFamily="34" charset="0"/>
              </a:rPr>
              <a:t>pay only for the throughput and storage they need </a:t>
            </a:r>
            <a:endParaRPr lang="en-US" sz="4400" dirty="0">
              <a:solidFill>
                <a:schemeClr val="bg1"/>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Customers </a:t>
            </a:r>
            <a:r>
              <a:rPr lang="en-US" sz="4400" dirty="0">
                <a:solidFill>
                  <a:srgbClr val="92D050"/>
                </a:solidFill>
                <a:latin typeface="Segoe UI Light" panose="020B0502040204020203" pitchFamily="34" charset="0"/>
                <a:cs typeface="Segoe UI Light" panose="020B0502040204020203" pitchFamily="34" charset="0"/>
              </a:rPr>
              <a:t>pay by the hour </a:t>
            </a:r>
            <a:r>
              <a:rPr lang="en-US" sz="4400" dirty="0">
                <a:solidFill>
                  <a:schemeClr val="bg1"/>
                </a:solidFill>
                <a:latin typeface="Segoe UI Light" panose="020B0502040204020203" pitchFamily="34" charset="0"/>
                <a:cs typeface="Segoe UI Light" panose="020B0502040204020203" pitchFamily="34" charset="0"/>
              </a:rPr>
              <a:t>for the provisioned throughput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372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lvl="0"/>
            <a:r>
              <a:rPr lang="en-US" sz="4400" dirty="0">
                <a:solidFill>
                  <a:schemeClr val="bg1"/>
                </a:solidFill>
                <a:latin typeface="Segoe UI Light" panose="020B0502040204020203" pitchFamily="34" charset="0"/>
                <a:cs typeface="Segoe UI Light" panose="020B0502040204020203" pitchFamily="34" charset="0"/>
              </a:rPr>
              <a:t>At </a:t>
            </a:r>
            <a:r>
              <a:rPr lang="en-US" sz="4400" u="sng" dirty="0">
                <a:solidFill>
                  <a:schemeClr val="bg1"/>
                </a:solidFill>
                <a:latin typeface="Segoe UI Light" panose="020B0502040204020203" pitchFamily="34" charset="0"/>
                <a:cs typeface="Segoe UI Light" panose="020B0502040204020203" pitchFamily="34" charset="0"/>
              </a:rPr>
              <a:t>global scale</a:t>
            </a:r>
            <a:r>
              <a:rPr lang="en-US" sz="4400" dirty="0">
                <a:solidFill>
                  <a:schemeClr val="bg1"/>
                </a:solidFill>
                <a:latin typeface="Segoe UI Light" panose="020B0502040204020203" pitchFamily="34" charset="0"/>
                <a:cs typeface="Segoe UI Light" panose="020B0502040204020203" pitchFamily="34" charset="0"/>
              </a:rPr>
              <a:t>, </a:t>
            </a:r>
            <a:r>
              <a:rPr lang="en-US" sz="4400" dirty="0">
                <a:solidFill>
                  <a:srgbClr val="00B050"/>
                </a:solidFill>
                <a:latin typeface="Segoe UI Light" panose="020B0502040204020203" pitchFamily="34" charset="0"/>
                <a:cs typeface="Segoe UI Light" panose="020B0502040204020203" pitchFamily="34" charset="0"/>
              </a:rPr>
              <a:t>schema/index management is hard</a:t>
            </a:r>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Automatic and synchronous indexing of all ingested content - hash, range, geo-spatial, and columnar</a:t>
            </a:r>
          </a:p>
          <a:p>
            <a:pPr lvl="0"/>
            <a:r>
              <a:rPr lang="en-US" sz="3600" dirty="0">
                <a:solidFill>
                  <a:schemeClr val="bg1"/>
                </a:solidFill>
                <a:latin typeface="Segoe UI Light" panose="020B0502040204020203" pitchFamily="34" charset="0"/>
                <a:cs typeface="Segoe UI Light" panose="020B0502040204020203" pitchFamily="34" charset="0"/>
              </a:rPr>
              <a:t>No need to define schemas or secondary indices upfront</a:t>
            </a:r>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Resource governed, write optimized database engine with latch free and log structured techniques</a:t>
            </a:r>
          </a:p>
          <a:p>
            <a:pPr lvl="0"/>
            <a:r>
              <a:rPr lang="en-US" sz="4400" dirty="0">
                <a:solidFill>
                  <a:schemeClr val="bg1"/>
                </a:solidFill>
                <a:latin typeface="Segoe UI Light" panose="020B0502040204020203" pitchFamily="34" charset="0"/>
                <a:cs typeface="Segoe UI Light" panose="020B0502040204020203" pitchFamily="34" charset="0"/>
              </a:rPr>
              <a:t>Online and in-situ index transformations </a:t>
            </a:r>
          </a:p>
          <a:p>
            <a:pPr lvl="0"/>
            <a:r>
              <a:rPr lang="en-US" sz="4400" dirty="0">
                <a:solidFill>
                  <a:schemeClr val="bg1"/>
                </a:solidFill>
                <a:latin typeface="Segoe UI Light" panose="020B0502040204020203" pitchFamily="34" charset="0"/>
                <a:cs typeface="Segoe UI Light" panose="020B0502040204020203" pitchFamily="34" charset="0"/>
              </a:rPr>
              <a:t>Focus on inverted index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921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Azure Cosmos DB natively supports multiple data models including documents, key-value, graph, and column-family. The core content-model of Cosmos DB’s database engine is based on atom-record-sequence (ARS). Atoms consist of a small set of primitive types like string, bool, and number. Records are structs composed of these types. Sequences are arrays consisting of atoms, records, or sequences.</a:t>
            </a:r>
          </a:p>
          <a:p>
            <a:pPr fontAlgn="base"/>
            <a:r>
              <a:rPr lang="en-US" sz="1200" b="0" i="0" kern="1200" dirty="0">
                <a:solidFill>
                  <a:schemeClr val="tx1"/>
                </a:solidFill>
                <a:effectLst/>
                <a:latin typeface="+mn-lt"/>
                <a:ea typeface="+mn-ea"/>
                <a:cs typeface="+mn-cs"/>
              </a:rPr>
              <a:t>The database engine can efficiently translate and project different data models onto the ARS-based data model. The core data model of Cosmos DB is natively accessible from dynamically typed programming languages and can be exposed as-is as JSON.</a:t>
            </a:r>
          </a:p>
          <a:p>
            <a:pPr fontAlgn="base"/>
            <a:r>
              <a:rPr lang="en-US" sz="1200" b="0" i="0" kern="1200" dirty="0">
                <a:solidFill>
                  <a:schemeClr val="tx1"/>
                </a:solidFill>
                <a:effectLst/>
                <a:latin typeface="+mn-lt"/>
                <a:ea typeface="+mn-ea"/>
                <a:cs typeface="+mn-cs"/>
              </a:rPr>
              <a:t>The service also supports popular database APIs for data access and querying. Cosmos DB’s database engine currently supports </a:t>
            </a:r>
            <a:r>
              <a:rPr lang="en-US" sz="1200" b="0" i="0" u="none" strike="noStrike" kern="1200" dirty="0">
                <a:solidFill>
                  <a:schemeClr val="tx1"/>
                </a:solidFill>
                <a:effectLst/>
                <a:latin typeface="+mn-lt"/>
                <a:ea typeface="+mn-ea"/>
                <a:cs typeface="+mn-cs"/>
                <a:hlinkClick r:id="rId3"/>
              </a:rPr>
              <a:t>DocumentDB SQL</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MongoDB</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Azure Tables</a:t>
            </a:r>
            <a:r>
              <a:rPr lang="en-US" sz="1200" b="0" i="0" kern="1200" dirty="0">
                <a:solidFill>
                  <a:schemeClr val="tx1"/>
                </a:solidFill>
                <a:effectLst/>
                <a:latin typeface="+mn-lt"/>
                <a:ea typeface="+mn-ea"/>
                <a:cs typeface="+mn-cs"/>
              </a:rPr>
              <a:t>(preview), and </a:t>
            </a:r>
            <a:r>
              <a:rPr lang="en-US" sz="1200" b="0" i="0" u="none" strike="noStrike" kern="1200" dirty="0">
                <a:solidFill>
                  <a:schemeClr val="tx1"/>
                </a:solidFill>
                <a:effectLst/>
                <a:latin typeface="+mn-lt"/>
                <a:ea typeface="+mn-ea"/>
                <a:cs typeface="+mn-cs"/>
                <a:hlinkClick r:id="rId6"/>
              </a:rPr>
              <a:t>Gremlin</a:t>
            </a:r>
            <a:r>
              <a:rPr lang="en-US" sz="1200" b="0" i="0" kern="1200" dirty="0">
                <a:solidFill>
                  <a:schemeClr val="tx1"/>
                </a:solidFill>
                <a:effectLst/>
                <a:latin typeface="+mn-lt"/>
                <a:ea typeface="+mn-ea"/>
                <a:cs typeface="+mn-cs"/>
              </a:rPr>
              <a:t> (preview). You can continue to build applications using popular OSS APIs and get all the benefits of a battle-tested and fully managed, globally distributed database service.</a:t>
            </a:r>
          </a:p>
          <a:p>
            <a:pPr fontAlgn="base"/>
            <a:r>
              <a:rPr lang="en-US" sz="1200" b="0" i="0" kern="1200" dirty="0">
                <a:solidFill>
                  <a:schemeClr val="tx1"/>
                </a:solidFill>
                <a:effectLst/>
                <a:latin typeface="+mn-lt"/>
                <a:ea typeface="+mn-ea"/>
                <a:cs typeface="+mn-cs"/>
              </a:rPr>
              <a:t>Can be on the exam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130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indent="0">
              <a:buNone/>
            </a:pPr>
            <a:r>
              <a:rPr lang="en-US" dirty="0">
                <a:solidFill>
                  <a:schemeClr val="bg1"/>
                </a:solidFill>
                <a:latin typeface="Segoe UI Light" panose="020B0502040204020203" pitchFamily="34" charset="0"/>
                <a:cs typeface="Segoe UI Light" panose="020B0502040204020203" pitchFamily="34" charset="0"/>
              </a:rPr>
              <a:t>Globally distributed database needs to tackle </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latency vs. consistency </a:t>
            </a:r>
            <a:r>
              <a:rPr lang="en-US" dirty="0">
                <a:solidFill>
                  <a:schemeClr val="bg1"/>
                </a:solidFill>
                <a:latin typeface="Segoe UI Light" panose="020B0502040204020203" pitchFamily="34" charset="0"/>
                <a:cs typeface="Segoe UI Light" panose="020B0502040204020203" pitchFamily="34" charset="0"/>
              </a:rPr>
              <a:t>tradeoffs (in steady state)</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availability vs. consistency </a:t>
            </a:r>
            <a:r>
              <a:rPr lang="en-US" dirty="0">
                <a:solidFill>
                  <a:schemeClr val="bg1"/>
                </a:solidFill>
                <a:latin typeface="Segoe UI Light" panose="020B0502040204020203" pitchFamily="34" charset="0"/>
                <a:cs typeface="Segoe UI Light" panose="020B0502040204020203" pitchFamily="34" charset="0"/>
              </a:rPr>
              <a:t>tradeoff (during failures)</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throughput vs. consistency </a:t>
            </a:r>
            <a:r>
              <a:rPr lang="en-US" dirty="0">
                <a:solidFill>
                  <a:schemeClr val="bg1"/>
                </a:solidFill>
                <a:latin typeface="Segoe UI Light" panose="020B0502040204020203" pitchFamily="34" charset="0"/>
                <a:cs typeface="Segoe UI Light" panose="020B0502040204020203" pitchFamily="34" charset="0"/>
              </a:rPr>
              <a:t>tradeoffs during all times</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throughput vs. latency tradeoffs </a:t>
            </a:r>
            <a:r>
              <a:rPr lang="en-US" dirty="0">
                <a:solidFill>
                  <a:schemeClr val="bg1"/>
                </a:solidFill>
                <a:latin typeface="Segoe UI Light" panose="020B0502040204020203" pitchFamily="34" charset="0"/>
                <a:cs typeface="Segoe UI Light" panose="020B0502040204020203" pitchFamily="34" charset="0"/>
              </a:rPr>
              <a:t>during all times</a:t>
            </a:r>
          </a:p>
          <a:p>
            <a:pPr marL="0" indent="0">
              <a:buNone/>
            </a:pPr>
            <a:r>
              <a:rPr lang="en-US" dirty="0">
                <a:solidFill>
                  <a:schemeClr val="bg1"/>
                </a:solidFill>
                <a:latin typeface="Segoe UI Light" panose="020B0502040204020203" pitchFamily="34" charset="0"/>
                <a:cs typeface="Segoe UI Light" panose="020B0502040204020203" pitchFamily="34" charset="0"/>
              </a:rPr>
              <a:t>Simply offering high availability SLAs are not sufficient!</a:t>
            </a:r>
          </a:p>
          <a:p>
            <a:pPr marL="0" indent="0">
              <a:buNone/>
            </a:pPr>
            <a:r>
              <a:rPr lang="en-US" dirty="0">
                <a:solidFill>
                  <a:srgbClr val="00B0F0"/>
                </a:solidFill>
                <a:latin typeface="Segoe UI Light" panose="020B0502040204020203" pitchFamily="34" charset="0"/>
                <a:cs typeface="Segoe UI Light" panose="020B0502040204020203" pitchFamily="34" charset="0"/>
              </a:rPr>
              <a:t>Cosmos DB: </a:t>
            </a:r>
          </a:p>
          <a:p>
            <a:pPr lvl="1"/>
            <a:r>
              <a:rPr lang="en-US" dirty="0">
                <a:solidFill>
                  <a:schemeClr val="bg1"/>
                </a:solidFill>
                <a:latin typeface="Segoe UI Light" panose="020B0502040204020203" pitchFamily="34" charset="0"/>
                <a:cs typeface="Segoe UI Light" panose="020B0502040204020203" pitchFamily="34" charset="0"/>
              </a:rPr>
              <a:t>99.99% HA within a single region</a:t>
            </a:r>
          </a:p>
          <a:p>
            <a:pPr lvl="1"/>
            <a:r>
              <a:rPr lang="en-US" dirty="0">
                <a:solidFill>
                  <a:schemeClr val="bg1"/>
                </a:solidFill>
                <a:latin typeface="Segoe UI Light" panose="020B0502040204020203" pitchFamily="34" charset="0"/>
                <a:cs typeface="Segoe UI Light" panose="020B0502040204020203" pitchFamily="34" charset="0"/>
              </a:rPr>
              <a:t>99.99 SLA throughput, latency, consistency </a:t>
            </a:r>
            <a:r>
              <a:rPr lang="en-US" u="sng" dirty="0">
                <a:solidFill>
                  <a:srgbClr val="92D050"/>
                </a:solidFill>
                <a:latin typeface="Segoe UI Light" panose="020B0502040204020203" pitchFamily="34" charset="0"/>
                <a:cs typeface="Segoe UI Light" panose="020B0502040204020203" pitchFamily="34" charset="0"/>
              </a:rPr>
              <a:t>all at the 99</a:t>
            </a:r>
            <a:r>
              <a:rPr lang="en-US" u="sng" baseline="30000" dirty="0">
                <a:solidFill>
                  <a:srgbClr val="92D050"/>
                </a:solidFill>
                <a:latin typeface="Segoe UI Light" panose="020B0502040204020203" pitchFamily="34" charset="0"/>
                <a:cs typeface="Segoe UI Light" panose="020B0502040204020203" pitchFamily="34" charset="0"/>
              </a:rPr>
              <a:t>th</a:t>
            </a:r>
            <a:r>
              <a:rPr lang="en-US" u="sng" dirty="0">
                <a:solidFill>
                  <a:srgbClr val="92D050"/>
                </a:solidFill>
                <a:latin typeface="Segoe UI Light" panose="020B0502040204020203" pitchFamily="34" charset="0"/>
                <a:cs typeface="Segoe UI Light" panose="020B0502040204020203" pitchFamily="34" charset="0"/>
              </a:rPr>
              <a:t> percentile</a:t>
            </a:r>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chemeClr val="bg1"/>
                </a:solidFill>
                <a:latin typeface="Segoe UI Light" panose="020B0502040204020203" pitchFamily="34" charset="0"/>
                <a:cs typeface="Segoe UI Light" panose="020B0502040204020203" pitchFamily="34" charset="0"/>
              </a:rPr>
              <a:t>On the exam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2089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As a foundational Azure Service, Security and Compliance is an important aspect of Azure</a:t>
            </a:r>
            <a:r>
              <a:rPr lang="en-US" baseline="0" dirty="0"/>
              <a:t> Cosmos DB. Several high value Microsoft services that have stringent compliance and security requirements are built on Azure Cosmos DB. All of the data is encrypted at rest and it is enabled by default. We made sure that we continue to provide the performance guarantees even with encryption enabled and this is transparent to your application.</a:t>
            </a:r>
          </a:p>
          <a:p>
            <a:endParaRPr lang="en-US" baseline="0" dirty="0"/>
          </a:p>
          <a:p>
            <a:r>
              <a:rPr lang="en-US" baseline="0" dirty="0"/>
              <a:t>Biggest fear. What to stop others from getting all my data! </a:t>
            </a:r>
          </a:p>
          <a:p>
            <a:r>
              <a:rPr lang="en-US" baseline="0" dirty="0"/>
              <a:t>Why trust </a:t>
            </a:r>
            <a:r>
              <a:rPr lang="en-US" baseline="0" dirty="0" err="1"/>
              <a:t>CosomDB</a:t>
            </a:r>
            <a:endParaRPr lang="en-US" baseline="0" dirty="0"/>
          </a:p>
          <a:p>
            <a:r>
              <a:rPr lang="en-US" baseline="0" dirty="0"/>
              <a:t>All cloud providers go thru a lot of rules to become security compliance</a:t>
            </a:r>
          </a:p>
          <a:p>
            <a:r>
              <a:rPr lang="en-US" baseline="0" dirty="0"/>
              <a:t>They require an Audit. To see how we do procedure. “Biggest security flow is not rotating the keys”</a:t>
            </a:r>
          </a:p>
          <a:p>
            <a:r>
              <a:rPr lang="en-US" baseline="0" dirty="0"/>
              <a:t>In addition to security features, these audits are coming in to make sure limit scope, encrypt and fuzzy out information, strict rules on how to manage data</a:t>
            </a:r>
          </a:p>
          <a:p>
            <a:r>
              <a:rPr lang="en-US" baseline="0" dirty="0"/>
              <a:t>List down the features, encrypt at rest… </a:t>
            </a:r>
          </a:p>
          <a:p>
            <a:r>
              <a:rPr lang="en-US" baseline="0" dirty="0"/>
              <a:t>Also how we keep up with audits.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030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Demos can be found on www.DocumentDB.com/sql/demo</a:t>
            </a:r>
          </a:p>
          <a:p>
            <a:r>
              <a:rPr lang="en-US" dirty="0"/>
              <a:t>Refresh if it is not working</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5425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Dot net nuke.</a:t>
            </a:r>
          </a:p>
          <a:p>
            <a:endParaRPr lang="en-US" dirty="0"/>
          </a:p>
          <a:p>
            <a:r>
              <a:rPr lang="en-US" dirty="0"/>
              <a:t>Focus on high availability, Promise guarantee to our customers. 99.999 variability. At most down for couple of minutes</a:t>
            </a:r>
          </a:p>
          <a:p>
            <a:endParaRPr lang="en-US" dirty="0"/>
          </a:p>
          <a:p>
            <a:r>
              <a:rPr lang="en-US" dirty="0" err="1"/>
              <a:t>Dominos’s</a:t>
            </a:r>
            <a:r>
              <a:rPr lang="en-US" dirty="0"/>
              <a:t> has a very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4128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Schema-less.</a:t>
            </a:r>
          </a:p>
          <a:p>
            <a:r>
              <a:rPr lang="en-US" dirty="0"/>
              <a:t>You can re-index, or drop column. As data comes in, we can re-index it.</a:t>
            </a:r>
          </a:p>
          <a:p>
            <a:endParaRPr lang="en-US" dirty="0"/>
          </a:p>
          <a:p>
            <a:endParaRPr lang="en-US" dirty="0"/>
          </a:p>
          <a:p>
            <a:r>
              <a:rPr lang="en-US" dirty="0"/>
              <a:t>Traffic Manager, what is it..</a:t>
            </a:r>
          </a:p>
          <a:p>
            <a:r>
              <a:rPr lang="en-US" dirty="0"/>
              <a:t>How many pizza, where is the pizza, apps connected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822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How many are familiar with IOT?</a:t>
            </a:r>
          </a:p>
          <a:p>
            <a:r>
              <a:rPr lang="en-US" dirty="0"/>
              <a:t>Think of devices that farmer tracks, manufacturing sense cranes, engines and heat</a:t>
            </a:r>
          </a:p>
          <a:p>
            <a:r>
              <a:rPr lang="en-US" dirty="0"/>
              <a:t>And these are the companies that uses us</a:t>
            </a:r>
          </a:p>
          <a:p>
            <a:r>
              <a:rPr lang="en-US" dirty="0"/>
              <a:t>Why do they need to use us?</a:t>
            </a:r>
          </a:p>
          <a:p>
            <a:r>
              <a:rPr lang="en-US" dirty="0"/>
              <a:t>What DBs are being used?</a:t>
            </a:r>
          </a:p>
          <a:p>
            <a:r>
              <a:rPr lang="en-US" dirty="0"/>
              <a:t>Toyota has 250k Lexus sending information.</a:t>
            </a:r>
          </a:p>
          <a:p>
            <a:r>
              <a:rPr lang="en-US" dirty="0"/>
              <a:t>The data can change or capture different information</a:t>
            </a:r>
          </a:p>
          <a:p>
            <a:r>
              <a:rPr lang="en-US" dirty="0"/>
              <a:t>They need to be able to scale with throughput</a:t>
            </a:r>
          </a:p>
          <a:p>
            <a:r>
              <a:rPr lang="en-US" dirty="0"/>
              <a:t>Also schema less. So no need to create new tables or rows. Just add new info</a:t>
            </a:r>
          </a:p>
          <a:p>
            <a:r>
              <a:rPr lang="en-US" dirty="0"/>
              <a:t>We recommend having data access layer not to place all the load on the programmer</a:t>
            </a:r>
          </a:p>
          <a:p>
            <a:r>
              <a:rPr lang="en-US" dirty="0"/>
              <a:t>Also can add triggers to reject data if it doesn’t fit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3699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Spark-&gt; Machine learning, Deeper insights,…</a:t>
            </a:r>
          </a:p>
          <a:p>
            <a:r>
              <a:rPr lang="en-US" dirty="0" err="1"/>
              <a:t>PowerBI</a:t>
            </a:r>
            <a:r>
              <a:rPr lang="en-US" dirty="0"/>
              <a:t>-&gt; Competitor </a:t>
            </a:r>
            <a:r>
              <a:rPr lang="en-US" dirty="0" err="1"/>
              <a:t>Tablo</a:t>
            </a:r>
            <a:r>
              <a:rPr lang="en-US" dirty="0"/>
              <a:t>..  Visualize the Data or use SQL reporting service</a:t>
            </a:r>
          </a:p>
          <a:p>
            <a:r>
              <a:rPr lang="en-US" dirty="0"/>
              <a:t>IOT is missing</a:t>
            </a:r>
          </a:p>
          <a:p>
            <a:r>
              <a:rPr lang="en-US" dirty="0"/>
              <a:t>Kafka is a data pipeline to queue in case of a failure</a:t>
            </a:r>
          </a:p>
          <a:p>
            <a:r>
              <a:rPr lang="en-US" dirty="0"/>
              <a:t>They double write. Why?</a:t>
            </a:r>
          </a:p>
          <a:p>
            <a:r>
              <a:rPr lang="en-US" dirty="0"/>
              <a:t>Because Azure Cosmos is built on SSD about $0.25 compared to $0.02</a:t>
            </a:r>
          </a:p>
          <a:p>
            <a:r>
              <a:rPr lang="en-US" dirty="0"/>
              <a:t>So hot data on </a:t>
            </a:r>
            <a:r>
              <a:rPr lang="en-US" dirty="0" err="1"/>
              <a:t>CosmosDB</a:t>
            </a:r>
            <a:r>
              <a:rPr lang="en-US" dirty="0"/>
              <a:t> and cold on Azure Data Lake</a:t>
            </a:r>
          </a:p>
          <a:p>
            <a:r>
              <a:rPr lang="en-US" dirty="0"/>
              <a:t>So expire the Data after 30 days on </a:t>
            </a:r>
            <a:r>
              <a:rPr lang="en-US" dirty="0" err="1"/>
              <a:t>CosmosDB</a:t>
            </a:r>
            <a:r>
              <a:rPr lang="en-US" dirty="0"/>
              <a:t> using TTL </a:t>
            </a:r>
          </a:p>
          <a:p>
            <a:r>
              <a:rPr lang="en-US" dirty="0"/>
              <a:t>Now we can connect to </a:t>
            </a:r>
            <a:r>
              <a:rPr lang="en-US" dirty="0" err="1"/>
              <a:t>changeFeed</a:t>
            </a:r>
            <a:r>
              <a:rPr lang="en-US" dirty="0"/>
              <a:t> feature. And allow it to expire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6/21/2018 8:17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9952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1" dirty="0">
                <a:latin typeface="+mn-lt"/>
              </a:rPr>
              <a:t>Azure Cosmos DB </a:t>
            </a:r>
            <a:r>
              <a:rPr lang="en-US" sz="1200" dirty="0">
                <a:latin typeface="+mn-lt"/>
              </a:rPr>
              <a:t>offers the first globally distributed, multi-model database service for building planet scale apps. It’s been powering Microsoft’s internet-scale services for years, and now it’s ready to launch yours.</a:t>
            </a:r>
          </a:p>
          <a:p>
            <a:r>
              <a:rPr lang="en-US" sz="1200" dirty="0">
                <a:latin typeface="+mn-lt"/>
              </a:rPr>
              <a:t>Only Azure Cosmos DB makes </a:t>
            </a:r>
            <a:r>
              <a:rPr lang="en-US" sz="1200" b="1" dirty="0">
                <a:latin typeface="+mn-lt"/>
              </a:rPr>
              <a:t>global distribution turn-key</a:t>
            </a:r>
            <a:r>
              <a:rPr lang="en-US" sz="1200" dirty="0">
                <a:latin typeface="+mn-lt"/>
              </a:rPr>
              <a:t>. </a:t>
            </a:r>
          </a:p>
          <a:p>
            <a:r>
              <a:rPr lang="en-US" sz="1200" dirty="0">
                <a:latin typeface="+mn-lt"/>
              </a:rPr>
              <a:t>You can </a:t>
            </a:r>
            <a:r>
              <a:rPr lang="en-US" sz="1200" b="1" dirty="0">
                <a:latin typeface="+mn-lt"/>
              </a:rPr>
              <a:t>add Azure locations to your database anywhere across the world</a:t>
            </a:r>
            <a:r>
              <a:rPr lang="en-US" sz="1200" dirty="0">
                <a:latin typeface="+mn-lt"/>
              </a:rPr>
              <a:t>, at any time, with a single click. Cosmos DB will seamlessly replicate your data and make it highly available. </a:t>
            </a:r>
          </a:p>
          <a:p>
            <a:r>
              <a:rPr lang="en-US" sz="1200" dirty="0">
                <a:latin typeface="+mn-lt"/>
              </a:rPr>
              <a:t>Cosmos DB allows you to </a:t>
            </a:r>
            <a:r>
              <a:rPr lang="en-US" sz="1200" b="1" dirty="0">
                <a:latin typeface="+mn-lt"/>
              </a:rPr>
              <a:t>scale throughput and storage elastically</a:t>
            </a:r>
            <a:r>
              <a:rPr lang="en-US" sz="1200" dirty="0">
                <a:latin typeface="+mn-lt"/>
              </a:rPr>
              <a:t>, and </a:t>
            </a:r>
            <a:r>
              <a:rPr lang="en-US" sz="1200" b="1" dirty="0">
                <a:latin typeface="+mn-lt"/>
              </a:rPr>
              <a:t>globally</a:t>
            </a:r>
            <a:r>
              <a:rPr lang="en-US" sz="1200" dirty="0">
                <a:latin typeface="+mn-lt"/>
              </a:rPr>
              <a:t>! You only pay for the throughput and storage you need – anywhere in the world, at any time.</a:t>
            </a:r>
          </a:p>
          <a:p>
            <a:r>
              <a:rPr lang="en-US" sz="1200" dirty="0">
                <a:latin typeface="+mn-lt"/>
              </a:rPr>
              <a:t>Multi-API</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897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Why azure is so good with e-commerce? Because competitors are AWS</a:t>
            </a:r>
          </a:p>
          <a:p>
            <a:r>
              <a:rPr lang="en-US" dirty="0"/>
              <a:t>Because the seamless-schema</a:t>
            </a:r>
          </a:p>
          <a:p>
            <a:r>
              <a:rPr lang="en-US" dirty="0"/>
              <a:t>Old – only books</a:t>
            </a:r>
          </a:p>
          <a:p>
            <a:r>
              <a:rPr lang="en-US" dirty="0"/>
              <a:t>Multiple tables with columns for author…</a:t>
            </a:r>
          </a:p>
          <a:p>
            <a:r>
              <a:rPr lang="en-US" dirty="0"/>
              <a:t>Now I want to sell books. So either null values, or more tables</a:t>
            </a:r>
          </a:p>
          <a:p>
            <a:r>
              <a:rPr lang="en-US" dirty="0"/>
              <a:t>So more tables or one table with NULL values that is inefficient. </a:t>
            </a:r>
          </a:p>
          <a:p>
            <a:r>
              <a:rPr lang="en-US" dirty="0"/>
              <a:t>Now we can query and join many table with harry potter</a:t>
            </a:r>
          </a:p>
          <a:p>
            <a:r>
              <a:rPr lang="en-US" dirty="0"/>
              <a:t>So it will return all items with harry in the name, regardless of the product</a:t>
            </a:r>
          </a:p>
          <a:p>
            <a:r>
              <a:rPr lang="en-US" dirty="0"/>
              <a:t>Why cosmos DB exist. </a:t>
            </a:r>
          </a:p>
          <a:p>
            <a:r>
              <a:rPr lang="en-US" dirty="0"/>
              <a:t>A lot of seasonal traffic. Scaling up and down.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940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Front facing up for logic.</a:t>
            </a:r>
          </a:p>
          <a:p>
            <a:r>
              <a:rPr lang="en-US" dirty="0"/>
              <a:t>Azure storage: images, videos.. You don’t query on. Only the metadata.. Save it thru CDN to make it available to more regions</a:t>
            </a:r>
          </a:p>
          <a:p>
            <a:r>
              <a:rPr lang="en-US" dirty="0"/>
              <a:t> Sessions can be very important. The journey path. So we recommend it. We are JSON native DB </a:t>
            </a:r>
          </a:p>
          <a:p>
            <a:r>
              <a:rPr lang="en-US" dirty="0"/>
              <a:t>Azure Search is built on elastic search. Azure search has fuzzy search and show results if </a:t>
            </a:r>
            <a:r>
              <a:rPr lang="en-US" dirty="0" err="1"/>
              <a:t>hary</a:t>
            </a:r>
            <a:r>
              <a:rPr lang="en-US" dirty="0"/>
              <a:t> instead of harry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3519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Dot jet are using it. </a:t>
            </a:r>
          </a:p>
          <a:p>
            <a:r>
              <a:rPr lang="en-US" dirty="0"/>
              <a:t>All things you do on jet.com goes to </a:t>
            </a:r>
            <a:r>
              <a:rPr lang="en-US" dirty="0" err="1"/>
              <a:t>cosmosDB</a:t>
            </a:r>
            <a:r>
              <a:rPr lang="en-US" dirty="0"/>
              <a:t> and it is logged as an event. Address in is an event.,</a:t>
            </a:r>
          </a:p>
          <a:p>
            <a:r>
              <a:rPr lang="en-US" dirty="0"/>
              <a:t>They all get stored, and the change feed goes to the worker load. So ex, take event and calculate taxes and put it back into </a:t>
            </a:r>
            <a:r>
              <a:rPr lang="en-US" dirty="0" err="1"/>
              <a:t>cosmosDB</a:t>
            </a:r>
            <a:endParaRPr lang="en-US" dirty="0"/>
          </a:p>
          <a:p>
            <a:r>
              <a:rPr lang="en-US" dirty="0"/>
              <a:t>Another worker load will do the payment. So a manager takes tasks from one manager to another</a:t>
            </a:r>
          </a:p>
          <a:p>
            <a:r>
              <a:rPr lang="en-US" dirty="0"/>
              <a:t>After a week. You can expire everything.</a:t>
            </a:r>
          </a:p>
          <a:p>
            <a:r>
              <a:rPr lang="en-US" dirty="0"/>
              <a:t>Advantage of Microservice Architecture </a:t>
            </a:r>
          </a:p>
          <a:p>
            <a:r>
              <a:rPr lang="en-US" dirty="0"/>
              <a:t>Server-Less</a:t>
            </a:r>
          </a:p>
          <a:p>
            <a:r>
              <a:rPr lang="en-US" dirty="0"/>
              <a:t>Scale individually</a:t>
            </a:r>
          </a:p>
          <a:p>
            <a:r>
              <a:rPr lang="en-US" dirty="0"/>
              <a:t>Redeploy and manage separately updated</a:t>
            </a:r>
          </a:p>
          <a:p>
            <a:r>
              <a:rPr lang="en-US" dirty="0"/>
              <a:t>Easy to debug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5176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ASOS triggers two events and got thru ASF and AEH</a:t>
            </a:r>
          </a:p>
          <a:p>
            <a:r>
              <a:rPr lang="en-US" dirty="0"/>
              <a:t>Use SPARK for ML training and pump in recommendations</a:t>
            </a:r>
          </a:p>
          <a:p>
            <a:endParaRPr lang="en-US" dirty="0"/>
          </a:p>
          <a:p>
            <a:r>
              <a:rPr lang="en-US" dirty="0"/>
              <a:t>USE cosmos DB for </a:t>
            </a:r>
            <a:r>
              <a:rPr lang="en-US" dirty="0" err="1"/>
              <a:t>realtime</a:t>
            </a:r>
            <a:r>
              <a:rPr lang="en-US" dirty="0"/>
              <a:t> and it is JSON so works great with web applications</a:t>
            </a:r>
          </a:p>
          <a:p>
            <a:endParaRPr lang="en-US" dirty="0"/>
          </a:p>
          <a:p>
            <a:r>
              <a:rPr lang="en-US" dirty="0"/>
              <a:t>Can be stored as table or graph.</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7724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Gaming have always been a big customers. Even one of the earlier on Document DB</a:t>
            </a:r>
          </a:p>
          <a:p>
            <a:r>
              <a:rPr lang="en-US" dirty="0"/>
              <a:t>Why?</a:t>
            </a:r>
          </a:p>
          <a:p>
            <a:r>
              <a:rPr lang="en-US" dirty="0"/>
              <a:t>A lot of people that are making the gaming are focused on the game itself.</a:t>
            </a:r>
          </a:p>
          <a:p>
            <a:r>
              <a:rPr lang="en-US" dirty="0"/>
              <a:t>Walking dead game, 7 people, we cant manage it. So lets use azure in the clouds.</a:t>
            </a:r>
          </a:p>
          <a:p>
            <a:r>
              <a:rPr lang="en-US" dirty="0"/>
              <a:t>Making a game for mobile has the risk of unknown spike, and can make or break the game</a:t>
            </a:r>
          </a:p>
          <a:p>
            <a:r>
              <a:rPr lang="en-US" dirty="0"/>
              <a:t>Fully managed and easy for them to use, can scale up for day one. </a:t>
            </a:r>
          </a:p>
          <a:p>
            <a:r>
              <a:rPr lang="en-US" dirty="0"/>
              <a:t>Not a good game is sec so they need milliseconds response from database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1421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err="1"/>
              <a:t>Whats</a:t>
            </a:r>
            <a:r>
              <a:rPr lang="en-US" dirty="0"/>
              <a:t> the status of the player</a:t>
            </a:r>
          </a:p>
          <a:p>
            <a:r>
              <a:rPr lang="en-US" dirty="0"/>
              <a:t>Game analytics of who is the best in a region</a:t>
            </a:r>
          </a:p>
          <a:p>
            <a:r>
              <a:rPr lang="en-US" dirty="0"/>
              <a:t>Hubs to </a:t>
            </a:r>
            <a:r>
              <a:rPr lang="en-US" dirty="0" err="1"/>
              <a:t>notifiy</a:t>
            </a:r>
            <a:r>
              <a:rPr lang="en-US" dirty="0"/>
              <a:t> you that your friend is playing, or reminders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5327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Save a lot of analytics information in </a:t>
            </a:r>
            <a:r>
              <a:rPr lang="en-US" dirty="0" err="1"/>
              <a:t>cosmosDB</a:t>
            </a:r>
            <a:r>
              <a:rPr lang="en-US" dirty="0"/>
              <a:t> because it is </a:t>
            </a:r>
            <a:r>
              <a:rPr lang="en-US" dirty="0" err="1"/>
              <a:t>flexable</a:t>
            </a:r>
            <a:endParaRPr lang="en-US" dirty="0"/>
          </a:p>
          <a:p>
            <a:r>
              <a:rPr lang="en-US" dirty="0"/>
              <a:t>What revenue, rates</a:t>
            </a:r>
          </a:p>
          <a:p>
            <a:r>
              <a:rPr lang="en-US" dirty="0"/>
              <a:t>50-50 split that you might want to look at SQL with reporting</a:t>
            </a:r>
          </a:p>
          <a:p>
            <a:r>
              <a:rPr lang="en-US" dirty="0"/>
              <a:t>SQL is the </a:t>
            </a:r>
            <a:r>
              <a:rPr lang="en-US" dirty="0" err="1"/>
              <a:t>GODfather</a:t>
            </a:r>
            <a:r>
              <a:rPr lang="en-US" dirty="0"/>
              <a:t> of DB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0914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7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How does </a:t>
            </a:r>
            <a:r>
              <a:rPr lang="en-US" dirty="0" err="1"/>
              <a:t>cosmosDB</a:t>
            </a:r>
            <a:r>
              <a:rPr lang="en-US" dirty="0"/>
              <a:t> </a:t>
            </a:r>
            <a:r>
              <a:rPr lang="en-US" dirty="0" err="1"/>
              <a:t>connecto</a:t>
            </a:r>
            <a:r>
              <a:rPr lang="en-US" dirty="0"/>
              <a:t> the Spark</a:t>
            </a:r>
          </a:p>
          <a:p>
            <a:r>
              <a:rPr lang="en-US" dirty="0"/>
              <a:t>So a spark connector, can connect every partition to the backend.</a:t>
            </a:r>
          </a:p>
          <a:p>
            <a:r>
              <a:rPr lang="en-US" dirty="0"/>
              <a:t>Not that you need equal mapping. They need mapper node to even distribute </a:t>
            </a:r>
          </a:p>
          <a:p>
            <a:r>
              <a:rPr lang="en-US" dirty="0"/>
              <a:t>So a very intelligent connector that can connect all of this.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 8:16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6952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Messaging is another big thing</a:t>
            </a:r>
          </a:p>
          <a:p>
            <a:r>
              <a:rPr lang="en-US" dirty="0"/>
              <a:t>Need to be schema-less</a:t>
            </a:r>
          </a:p>
          <a:p>
            <a:r>
              <a:rPr lang="en-US" dirty="0"/>
              <a:t>Skype needs low latency</a:t>
            </a:r>
          </a:p>
          <a:p>
            <a:r>
              <a:rPr lang="en-US" dirty="0"/>
              <a:t>Also great replications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314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1450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Partition the Data</a:t>
            </a:r>
          </a:p>
          <a:p>
            <a:r>
              <a:rPr lang="en-US" dirty="0"/>
              <a:t>They didn’t use TTL</a:t>
            </a:r>
          </a:p>
          <a:p>
            <a:r>
              <a:rPr lang="en-US" dirty="0"/>
              <a:t>So they parse it out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182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45334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So they delete it</a:t>
            </a:r>
          </a:p>
          <a:p>
            <a:r>
              <a:rPr lang="en-US" dirty="0"/>
              <a:t>And it is the fastest way of </a:t>
            </a:r>
            <a:r>
              <a:rPr lang="en-US" dirty="0" err="1"/>
              <a:t>droping</a:t>
            </a:r>
            <a:r>
              <a:rPr lang="en-US" dirty="0"/>
              <a:t> a bunch of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5308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6/21/2018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2407563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Full general Release in May 2017</a:t>
            </a:r>
          </a:p>
          <a:p>
            <a:r>
              <a:rPr lang="en-US" dirty="0"/>
              <a:t>Rating </a:t>
            </a:r>
          </a:p>
          <a:p>
            <a:r>
              <a:rPr lang="en-US" dirty="0"/>
              <a:t>Becoming very popular.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8A1414-A082-40CA-ABEA-9E910D2345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0995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Dive into the feature capabilities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424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Cosmos DB is a Foundational (Ring 0) Azure service</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Available in </a:t>
            </a:r>
            <a:r>
              <a:rPr lang="en-US" sz="1721" b="1" i="1" u="sng" kern="0" dirty="0">
                <a:solidFill>
                  <a:srgbClr val="92D050"/>
                </a:solidFill>
                <a:latin typeface="Segoe UI Light" panose="020B0502040204020203" pitchFamily="34" charset="0"/>
                <a:cs typeface="Segoe UI Light" panose="020B0502040204020203" pitchFamily="34" charset="0"/>
              </a:rPr>
              <a:t>all</a:t>
            </a:r>
            <a:r>
              <a:rPr lang="en-US" sz="1721" kern="0" dirty="0">
                <a:solidFill>
                  <a:schemeClr val="bg1"/>
                </a:solidFill>
                <a:latin typeface="Segoe UI Light" panose="020B0502040204020203" pitchFamily="34" charset="0"/>
                <a:cs typeface="Segoe UI Light" panose="020B0502040204020203" pitchFamily="34" charset="0"/>
              </a:rPr>
              <a:t> Azure regions by default, including sovereign/government clouds</a:t>
            </a:r>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Transparent and automatic multi-region replication</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Associate </a:t>
            </a:r>
            <a:r>
              <a:rPr lang="en-US" sz="1721" b="1" i="1" u="sng" kern="0" dirty="0">
                <a:solidFill>
                  <a:srgbClr val="92D050"/>
                </a:solidFill>
                <a:latin typeface="Segoe UI Light" panose="020B0502040204020203" pitchFamily="34" charset="0"/>
                <a:cs typeface="Segoe UI Light" panose="020B0502040204020203" pitchFamily="34" charset="0"/>
              </a:rPr>
              <a:t>any</a:t>
            </a:r>
            <a:r>
              <a:rPr lang="en-US" sz="1721" b="1" kern="0" dirty="0">
                <a:solidFill>
                  <a:schemeClr val="bg1"/>
                </a:solidFill>
                <a:latin typeface="Segoe UI Light" panose="020B0502040204020203" pitchFamily="34" charset="0"/>
                <a:cs typeface="Segoe UI Light" panose="020B0502040204020203" pitchFamily="34" charset="0"/>
              </a:rPr>
              <a:t> </a:t>
            </a:r>
            <a:r>
              <a:rPr lang="en-US" sz="1721" kern="0" dirty="0">
                <a:solidFill>
                  <a:schemeClr val="bg1"/>
                </a:solidFill>
                <a:latin typeface="Segoe UI Light" panose="020B0502040204020203" pitchFamily="34" charset="0"/>
                <a:cs typeface="Segoe UI Light" panose="020B0502040204020203" pitchFamily="34" charset="0"/>
              </a:rPr>
              <a:t>number of regions with your database account, </a:t>
            </a:r>
            <a:r>
              <a:rPr lang="en-US" sz="1721" b="1" i="1" u="sng" kern="0" dirty="0">
                <a:solidFill>
                  <a:srgbClr val="92D050"/>
                </a:solidFill>
                <a:latin typeface="Segoe UI Light" panose="020B0502040204020203" pitchFamily="34" charset="0"/>
                <a:cs typeface="Segoe UI Light" panose="020B0502040204020203" pitchFamily="34" charset="0"/>
              </a:rPr>
              <a:t>at any time</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Policy based geo-fencing</a:t>
            </a:r>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Multi-homing APIs</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All endpoints are logical, by default</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don’t need to be redeployed during regional failover</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can also access physical endpoints if needed</a:t>
            </a:r>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Support for both manual and automatic failover</a:t>
            </a: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Designed for high availability</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Allows for dynamically setting </a:t>
            </a:r>
            <a:r>
              <a:rPr lang="en-US" sz="1721" i="1" kern="0" dirty="0">
                <a:solidFill>
                  <a:srgbClr val="92D050"/>
                </a:solidFill>
                <a:latin typeface="Segoe UI Light" panose="020B0502040204020203" pitchFamily="34" charset="0"/>
                <a:cs typeface="Segoe UI Light" panose="020B0502040204020203" pitchFamily="34" charset="0"/>
              </a:rPr>
              <a:t>priorities</a:t>
            </a:r>
            <a:r>
              <a:rPr lang="en-US" sz="1721" kern="0" dirty="0">
                <a:solidFill>
                  <a:schemeClr val="bg1"/>
                </a:solidFill>
                <a:latin typeface="Segoe UI Light" panose="020B0502040204020203" pitchFamily="34" charset="0"/>
                <a:cs typeface="Segoe UI Light" panose="020B0502040204020203" pitchFamily="34" charset="0"/>
              </a:rPr>
              <a:t> to regions</a:t>
            </a:r>
          </a:p>
          <a:p>
            <a:pPr marL="494037" lvl="1" indent="-267852" defTabSz="857124"/>
            <a:r>
              <a:rPr lang="en-US" sz="1721" i="1" kern="0" dirty="0">
                <a:solidFill>
                  <a:srgbClr val="92D050"/>
                </a:solidFill>
                <a:latin typeface="Segoe UI Light" panose="020B0502040204020203" pitchFamily="34" charset="0"/>
                <a:cs typeface="Segoe UI Light" panose="020B0502040204020203" pitchFamily="34" charset="0"/>
              </a:rPr>
              <a:t>Simulate</a:t>
            </a:r>
            <a:r>
              <a:rPr lang="en-US" sz="1721" kern="0" dirty="0">
                <a:solidFill>
                  <a:schemeClr val="bg1"/>
                </a:solidFill>
                <a:latin typeface="Segoe UI Light" panose="020B0502040204020203" pitchFamily="34" charset="0"/>
                <a:cs typeface="Segoe UI Light" panose="020B0502040204020203" pitchFamily="34" charset="0"/>
              </a:rPr>
              <a:t> regional disasters via API</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Test the </a:t>
            </a:r>
            <a:r>
              <a:rPr lang="en-US" sz="1721" i="1" kern="0" dirty="0">
                <a:solidFill>
                  <a:srgbClr val="92D050"/>
                </a:solidFill>
                <a:latin typeface="Segoe UI Light" panose="020B0502040204020203" pitchFamily="34" charset="0"/>
                <a:cs typeface="Segoe UI Light" panose="020B0502040204020203" pitchFamily="34" charset="0"/>
              </a:rPr>
              <a:t>end-to-end availability </a:t>
            </a:r>
            <a:r>
              <a:rPr lang="en-US" sz="1721" kern="0" dirty="0">
                <a:solidFill>
                  <a:schemeClr val="bg1"/>
                </a:solidFill>
                <a:latin typeface="Segoe UI Light" panose="020B0502040204020203" pitchFamily="34" charset="0"/>
                <a:cs typeface="Segoe UI Light" panose="020B0502040204020203" pitchFamily="34" charset="0"/>
              </a:rPr>
              <a:t>for the entire app (beyond just the database)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879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lvl="0"/>
            <a:r>
              <a:rPr lang="en-US" sz="4500" dirty="0">
                <a:solidFill>
                  <a:srgbClr val="00B0F0"/>
                </a:solidFill>
                <a:cs typeface="Segoe UI Light" panose="020B0502040204020203" pitchFamily="34" charset="0"/>
              </a:rPr>
              <a:t>Unique design of the quorum based replication protocol</a:t>
            </a:r>
          </a:p>
          <a:p>
            <a:pPr lvl="1"/>
            <a:r>
              <a:rPr lang="en-US" sz="3700" dirty="0">
                <a:solidFill>
                  <a:schemeClr val="bg1"/>
                </a:solidFill>
                <a:cs typeface="Segoe UI Light" panose="020B0502040204020203" pitchFamily="34" charset="0"/>
              </a:rPr>
              <a:t>Globally distributed with reads and writes served from local region</a:t>
            </a:r>
          </a:p>
          <a:p>
            <a:pPr lvl="1"/>
            <a:r>
              <a:rPr lang="en-US" sz="3700" dirty="0">
                <a:solidFill>
                  <a:schemeClr val="bg1"/>
                </a:solidFill>
                <a:cs typeface="Segoe UI Light" panose="020B0502040204020203" pitchFamily="34" charset="0"/>
              </a:rPr>
              <a:t>Well defined consistency models designed to provide precise consistency guarantees</a:t>
            </a:r>
          </a:p>
          <a:p>
            <a:pPr lvl="0"/>
            <a:r>
              <a:rPr lang="en-US" sz="4500" dirty="0">
                <a:solidFill>
                  <a:srgbClr val="00B0F0"/>
                </a:solidFill>
                <a:cs typeface="Segoe UI Light" panose="020B0502040204020203" pitchFamily="34" charset="0"/>
              </a:rPr>
              <a:t>Unique design of database engine</a:t>
            </a:r>
          </a:p>
          <a:p>
            <a:pPr lvl="1"/>
            <a:r>
              <a:rPr lang="en-US" sz="3700" dirty="0">
                <a:solidFill>
                  <a:schemeClr val="bg1"/>
                </a:solidFill>
                <a:cs typeface="Segoe UI Light" panose="020B0502040204020203" pitchFamily="34" charset="0"/>
              </a:rPr>
              <a:t>Write optimized, latch-free database engine designed for SSDs and low latency access</a:t>
            </a:r>
          </a:p>
          <a:p>
            <a:pPr lvl="1"/>
            <a:r>
              <a:rPr lang="en-US" sz="3700" dirty="0">
                <a:solidFill>
                  <a:schemeClr val="bg1"/>
                </a:solidFill>
                <a:cs typeface="Segoe UI Light" panose="020B0502040204020203" pitchFamily="34" charset="0"/>
              </a:rPr>
              <a:t>Culmination of decades of database system research in marrying the best of NoSQL techniques for the write path with the Relational query optimized data structures concurrent </a:t>
            </a:r>
            <a:r>
              <a:rPr lang="en-US" sz="3700" dirty="0" err="1">
                <a:solidFill>
                  <a:schemeClr val="bg1"/>
                </a:solidFill>
                <a:cs typeface="Segoe UI Light" panose="020B0502040204020203" pitchFamily="34" charset="0"/>
              </a:rPr>
              <a:t>btree</a:t>
            </a:r>
            <a:r>
              <a:rPr lang="en-US" sz="3700" dirty="0">
                <a:solidFill>
                  <a:schemeClr val="bg1"/>
                </a:solidFill>
                <a:cs typeface="Segoe UI Light" panose="020B0502040204020203" pitchFamily="34" charset="0"/>
              </a:rPr>
              <a:t> on the read/query path</a:t>
            </a:r>
          </a:p>
          <a:p>
            <a:pPr lvl="1"/>
            <a:r>
              <a:rPr lang="en-US" sz="3700" dirty="0">
                <a:solidFill>
                  <a:schemeClr val="bg1"/>
                </a:solidFill>
                <a:cs typeface="Segoe UI Light" panose="020B0502040204020203" pitchFamily="34" charset="0"/>
              </a:rPr>
              <a:t>Benchmarked to have the lowest write and read amplifications.</a:t>
            </a:r>
          </a:p>
          <a:p>
            <a:pPr lvl="1"/>
            <a:r>
              <a:rPr lang="en-US" sz="3700" dirty="0">
                <a:solidFill>
                  <a:schemeClr val="bg1"/>
                </a:solidFill>
                <a:cs typeface="Segoe UI Light" panose="020B0502040204020203" pitchFamily="34" charset="0"/>
              </a:rPr>
              <a:t>Better performance and TCO compared to all popular log structured engines </a:t>
            </a:r>
            <a:r>
              <a:rPr lang="en-US" sz="3700" dirty="0" err="1">
                <a:solidFill>
                  <a:schemeClr val="bg1"/>
                </a:solidFill>
                <a:cs typeface="Segoe UI Light" panose="020B0502040204020203" pitchFamily="34" charset="0"/>
              </a:rPr>
              <a:t>LevelDB</a:t>
            </a:r>
            <a:r>
              <a:rPr lang="en-US" sz="3700" dirty="0">
                <a:solidFill>
                  <a:schemeClr val="bg1"/>
                </a:solidFill>
                <a:cs typeface="Segoe UI Light" panose="020B0502040204020203" pitchFamily="34" charset="0"/>
              </a:rPr>
              <a:t>, </a:t>
            </a:r>
            <a:r>
              <a:rPr lang="en-US" sz="3700" dirty="0" err="1">
                <a:solidFill>
                  <a:schemeClr val="bg1"/>
                </a:solidFill>
                <a:cs typeface="Segoe UI Light" panose="020B0502040204020203" pitchFamily="34" charset="0"/>
              </a:rPr>
              <a:t>RocksDB</a:t>
            </a:r>
            <a:r>
              <a:rPr lang="en-US" sz="3700" dirty="0">
                <a:solidFill>
                  <a:schemeClr val="bg1"/>
                </a:solidFill>
                <a:cs typeface="Segoe UI Light" panose="020B0502040204020203" pitchFamily="34" charset="0"/>
              </a:rPr>
              <a:t>, </a:t>
            </a:r>
            <a:r>
              <a:rPr lang="en-US" sz="3700" dirty="0" err="1">
                <a:solidFill>
                  <a:schemeClr val="bg1"/>
                </a:solidFill>
                <a:cs typeface="Segoe UI Light" panose="020B0502040204020203" pitchFamily="34" charset="0"/>
              </a:rPr>
              <a:t>TokuDB</a:t>
            </a:r>
            <a:r>
              <a:rPr lang="en-US" sz="3700" dirty="0">
                <a:solidFill>
                  <a:schemeClr val="bg1"/>
                </a:solidFill>
                <a:cs typeface="Segoe UI Light" panose="020B0502040204020203" pitchFamily="34" charset="0"/>
              </a:rPr>
              <a:t>, </a:t>
            </a:r>
            <a:r>
              <a:rPr lang="en-US" sz="3700" dirty="0" err="1">
                <a:solidFill>
                  <a:schemeClr val="bg1"/>
                </a:solidFill>
                <a:cs typeface="Segoe UI Light" panose="020B0502040204020203" pitchFamily="34" charset="0"/>
              </a:rPr>
              <a:t>WiredTiger</a:t>
            </a:r>
            <a:endParaRPr lang="en-US" sz="3700" dirty="0">
              <a:solidFill>
                <a:schemeClr val="bg1"/>
              </a:solidFill>
              <a:cs typeface="Segoe UI Light" panose="020B0502040204020203" pitchFamily="34" charset="0"/>
            </a:endParaRPr>
          </a:p>
          <a:p>
            <a:pPr lvl="1"/>
            <a:r>
              <a:rPr lang="en-US" sz="3700" dirty="0">
                <a:solidFill>
                  <a:schemeClr val="bg1"/>
                </a:solidFill>
                <a:cs typeface="Segoe UI Light" panose="020B0502040204020203" pitchFamily="34" charset="0"/>
              </a:rPr>
              <a:t>Fully resource governed NO WRITE PAUSES</a:t>
            </a:r>
          </a:p>
          <a:p>
            <a:pPr lvl="0"/>
            <a:r>
              <a:rPr lang="en-US" sz="4500" dirty="0">
                <a:solidFill>
                  <a:srgbClr val="00B0F0"/>
                </a:solidFill>
                <a:cs typeface="Segoe UI Light" panose="020B0502040204020203" pitchFamily="34" charset="0"/>
              </a:rPr>
              <a:t>Synchronous and automatic indexing at sustained ingestion rates</a:t>
            </a:r>
          </a:p>
          <a:p>
            <a:pPr lvl="1"/>
            <a:r>
              <a:rPr lang="en-US" sz="3700" dirty="0">
                <a:solidFill>
                  <a:schemeClr val="bg1"/>
                </a:solidFill>
                <a:cs typeface="Segoe UI Light" panose="020B0502040204020203" pitchFamily="34" charset="0"/>
              </a:rPr>
              <a:t>No schema or index management needed</a:t>
            </a:r>
          </a:p>
          <a:p>
            <a:pPr lvl="1"/>
            <a:r>
              <a:rPr lang="en-US" sz="3700" dirty="0">
                <a:solidFill>
                  <a:schemeClr val="bg1"/>
                </a:solidFill>
                <a:cs typeface="Segoe UI Light" panose="020B0502040204020203" pitchFamily="34" charset="0"/>
              </a:rPr>
              <a:t>No schema versioning needed</a:t>
            </a:r>
          </a:p>
          <a:p>
            <a:pPr lvl="1"/>
            <a:r>
              <a:rPr lang="en-US" sz="3700" dirty="0">
                <a:solidFill>
                  <a:schemeClr val="bg1"/>
                </a:solidFill>
                <a:cs typeface="Segoe UI Light" panose="020B0502040204020203" pitchFamily="34" charset="0"/>
              </a:rPr>
              <a:t>No schema migration needed</a:t>
            </a:r>
          </a:p>
          <a:p>
            <a:pPr lvl="1"/>
            <a:r>
              <a:rPr lang="en-US" sz="3700" dirty="0">
                <a:solidFill>
                  <a:schemeClr val="bg1"/>
                </a:solidFill>
                <a:cs typeface="Segoe UI Light" panose="020B0502040204020203" pitchFamily="34" charset="0"/>
              </a:rPr>
              <a:t>All of this is highly relevant for rapidly evolving apps in a globally distributed setup</a:t>
            </a:r>
            <a:endParaRPr lang="en-US" sz="1200" dirty="0"/>
          </a:p>
          <a:p>
            <a:pPr defTabSz="930772">
              <a:lnSpc>
                <a:spcPct val="100000"/>
              </a:lnSpc>
              <a:spcAft>
                <a:spcPts val="0"/>
              </a:spcAft>
              <a:defRPr/>
            </a:pPr>
            <a:r>
              <a:rPr lang="en-US" sz="1200" dirty="0"/>
              <a:t>Cosmos DB guarantees low latency access by serving reads and writes from the local regions. This helps your applications to beat the speed of light or network latency across regions.</a:t>
            </a:r>
          </a:p>
          <a:p>
            <a:pPr defTabSz="930772">
              <a:lnSpc>
                <a:spcPct val="100000"/>
              </a:lnSpc>
              <a:spcAft>
                <a:spcPts val="0"/>
              </a:spcAft>
              <a:defRPr/>
            </a:pPr>
            <a:r>
              <a:rPr lang="en-US" sz="1200" dirty="0"/>
              <a:t>Nucleus of Cosmos DB is a write optimized, latch-free database engine which is designed for Solid State Drives. The core design point is low latency and performance and global scale. </a:t>
            </a:r>
          </a:p>
          <a:p>
            <a:pPr defTabSz="930772">
              <a:lnSpc>
                <a:spcPct val="100000"/>
              </a:lnSpc>
              <a:spcAft>
                <a:spcPts val="0"/>
              </a:spcAft>
              <a:defRPr/>
            </a:pPr>
            <a:r>
              <a:rPr lang="en-US" sz="1200" dirty="0"/>
              <a:t>Cosmos DB indexes all your data automatically, synchronously at sustained ingestion rates. There is no overhead of secondary indexes as with other databases. Most of us know the pain of managing indexes. Now imagine for a moment maintaining, managing, migrating indexes at global scale. It is almost impossible but with Azure Cosmos DB, you don’t have to. At P99 Cosmos DB guarantees &lt;10ms latency for read access and &lt;15ms for write access. Most applications will experience even lower latency of under &lt;2ms for reads and &lt;6ms for writes.</a:t>
            </a:r>
          </a:p>
          <a:p>
            <a:pPr defTabSz="930772">
              <a:lnSpc>
                <a:spcPct val="100000"/>
              </a:lnSpc>
              <a:spcAft>
                <a:spcPts val="0"/>
              </a:spcAft>
              <a:defRPr/>
            </a:pPr>
            <a:r>
              <a:rPr lang="en-US" sz="1200" dirty="0"/>
              <a:t>Several of our large scale cloud services at Microsoft uses Cosmos DB for low latency access. All the device telemetry from windows mobile devices is stored in a globally distributed database and with 100s of millions of devices out there, low latency was a key factor in deciding on the right data store.</a:t>
            </a:r>
          </a:p>
          <a:p>
            <a:pPr defTabSz="930772">
              <a:lnSpc>
                <a:spcPct val="100000"/>
              </a:lnSpc>
              <a:spcAft>
                <a:spcPts val="0"/>
              </a:spcAft>
              <a:defRPr/>
            </a:pPr>
            <a:endParaRPr lang="en-US" sz="1200" dirty="0"/>
          </a:p>
          <a:p>
            <a:pPr defTabSz="930772">
              <a:lnSpc>
                <a:spcPct val="100000"/>
              </a:lnSpc>
              <a:spcAft>
                <a:spcPts val="0"/>
              </a:spcAft>
              <a:defRPr/>
            </a:pPr>
            <a:r>
              <a:rPr lang="en-US" sz="1200" dirty="0" err="1"/>
              <a:t>CoHost</a:t>
            </a:r>
            <a:r>
              <a:rPr lang="en-US" sz="1200" dirty="0"/>
              <a:t> application and Databases</a:t>
            </a:r>
          </a:p>
          <a:p>
            <a:pPr defTabSz="930772">
              <a:lnSpc>
                <a:spcPct val="100000"/>
              </a:lnSpc>
              <a:spcAft>
                <a:spcPts val="0"/>
              </a:spcAft>
              <a:defRPr/>
            </a:pPr>
            <a:r>
              <a:rPr lang="en-US" sz="1200" dirty="0"/>
              <a:t>Really good with concurrent writes.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622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lvl="0"/>
            <a:r>
              <a:rPr lang="en-US" sz="4400" dirty="0">
                <a:solidFill>
                  <a:schemeClr val="bg1"/>
                </a:solidFill>
                <a:latin typeface="Segoe UI Light" panose="020B0502040204020203" pitchFamily="34" charset="0"/>
                <a:cs typeface="Segoe UI Light" panose="020B0502040204020203" pitchFamily="34" charset="0"/>
              </a:rPr>
              <a:t>Databases are divided into </a:t>
            </a:r>
            <a:r>
              <a:rPr lang="en-US" sz="4400" dirty="0">
                <a:solidFill>
                  <a:srgbClr val="00B0F0"/>
                </a:solidFill>
                <a:latin typeface="Segoe UI Light" panose="020B0502040204020203" pitchFamily="34" charset="0"/>
                <a:cs typeface="Segoe UI Light" panose="020B0502040204020203" pitchFamily="34" charset="0"/>
              </a:rPr>
              <a:t>two categories</a:t>
            </a:r>
          </a:p>
          <a:p>
            <a:pPr lvl="1"/>
            <a:r>
              <a:rPr lang="en-US" sz="3600" dirty="0">
                <a:solidFill>
                  <a:schemeClr val="bg1"/>
                </a:solidFill>
                <a:latin typeface="Segoe UI Light" panose="020B0502040204020203" pitchFamily="34" charset="0"/>
                <a:cs typeface="Segoe UI Light" panose="020B0502040204020203" pitchFamily="34" charset="0"/>
              </a:rPr>
              <a:t>Provide </a:t>
            </a:r>
            <a:r>
              <a:rPr lang="en-US" sz="3600" dirty="0">
                <a:solidFill>
                  <a:srgbClr val="00B0F0"/>
                </a:solidFill>
                <a:latin typeface="Segoe UI Light" panose="020B0502040204020203" pitchFamily="34" charset="0"/>
                <a:cs typeface="Segoe UI Light" panose="020B0502040204020203" pitchFamily="34" charset="0"/>
              </a:rPr>
              <a:t>extreme choices </a:t>
            </a:r>
            <a:r>
              <a:rPr lang="en-US" sz="3600" dirty="0">
                <a:solidFill>
                  <a:schemeClr val="bg1"/>
                </a:solidFill>
                <a:latin typeface="Segoe UI Light" panose="020B0502040204020203" pitchFamily="34" charset="0"/>
                <a:cs typeface="Segoe UI Light" panose="020B0502040204020203" pitchFamily="34" charset="0"/>
              </a:rPr>
              <a:t>– strong vs. eventual consistency (e.g., DynamoDB)</a:t>
            </a:r>
          </a:p>
          <a:p>
            <a:pPr lvl="1"/>
            <a:r>
              <a:rPr lang="en-US" sz="3600" dirty="0">
                <a:solidFill>
                  <a:schemeClr val="bg1"/>
                </a:solidFill>
                <a:latin typeface="Segoe UI Light" panose="020B0502040204020203" pitchFamily="34" charset="0"/>
                <a:cs typeface="Segoe UI Light" panose="020B0502040204020203" pitchFamily="34" charset="0"/>
              </a:rPr>
              <a:t>Leave </a:t>
            </a:r>
            <a:r>
              <a:rPr lang="en-US" sz="3600" dirty="0">
                <a:solidFill>
                  <a:srgbClr val="00B0F0"/>
                </a:solidFill>
                <a:latin typeface="Segoe UI Light" panose="020B0502040204020203" pitchFamily="34" charset="0"/>
                <a:cs typeface="Segoe UI Light" panose="020B0502040204020203" pitchFamily="34" charset="0"/>
              </a:rPr>
              <a:t>everything for developers </a:t>
            </a:r>
            <a:r>
              <a:rPr lang="en-US" sz="3600" dirty="0">
                <a:solidFill>
                  <a:schemeClr val="bg1"/>
                </a:solidFill>
                <a:latin typeface="Segoe UI Light" panose="020B0502040204020203" pitchFamily="34" charset="0"/>
                <a:cs typeface="Segoe UI Light" panose="020B0502040204020203" pitchFamily="34" charset="0"/>
              </a:rPr>
              <a:t>to configure (e.g., Cassandra)</a:t>
            </a:r>
          </a:p>
          <a:p>
            <a:pPr lvl="2"/>
            <a:r>
              <a:rPr lang="en-US" sz="3200" dirty="0">
                <a:solidFill>
                  <a:schemeClr val="bg1"/>
                </a:solidFill>
                <a:latin typeface="Segoe UI Light" panose="020B0502040204020203" pitchFamily="34" charset="0"/>
                <a:cs typeface="Segoe UI Light" panose="020B0502040204020203" pitchFamily="34" charset="0"/>
              </a:rPr>
              <a:t>Read repair, Hinted handoff, quorum sizes, replication topologies </a:t>
            </a:r>
            <a:r>
              <a:rPr lang="en-US" sz="3200" dirty="0" err="1">
                <a:solidFill>
                  <a:schemeClr val="bg1"/>
                </a:solidFill>
                <a:latin typeface="Segoe UI Light" panose="020B0502040204020203" pitchFamily="34" charset="0"/>
                <a:cs typeface="Segoe UI Light" panose="020B0502040204020203" pitchFamily="34" charset="0"/>
              </a:rPr>
              <a:t>etc</a:t>
            </a:r>
            <a:endParaRPr lang="en-US" sz="3200" dirty="0">
              <a:solidFill>
                <a:schemeClr val="bg1"/>
              </a:solidFill>
              <a:latin typeface="Segoe UI Light" panose="020B0502040204020203" pitchFamily="34" charset="0"/>
              <a:cs typeface="Segoe UI Light" panose="020B0502040204020203" pitchFamily="34" charset="0"/>
            </a:endParaRPr>
          </a:p>
          <a:p>
            <a:pPr lvl="2"/>
            <a:r>
              <a:rPr lang="en-US" sz="3200" dirty="0">
                <a:solidFill>
                  <a:srgbClr val="00B0F0"/>
                </a:solidFill>
                <a:latin typeface="Segoe UI Light" panose="020B0502040204020203" pitchFamily="34" charset="0"/>
                <a:cs typeface="Segoe UI Light" panose="020B0502040204020203" pitchFamily="34" charset="0"/>
              </a:rPr>
              <a:t>Developers have to make </a:t>
            </a:r>
            <a:r>
              <a:rPr lang="en-US" sz="3200" u="sng" dirty="0">
                <a:solidFill>
                  <a:srgbClr val="00B0F0"/>
                </a:solidFill>
                <a:latin typeface="Segoe UI Light" panose="020B0502040204020203" pitchFamily="34" charset="0"/>
                <a:cs typeface="Segoe UI Light" panose="020B0502040204020203" pitchFamily="34" charset="0"/>
              </a:rPr>
              <a:t>precise</a:t>
            </a:r>
            <a:r>
              <a:rPr lang="en-US" sz="3200" dirty="0">
                <a:solidFill>
                  <a:srgbClr val="00B0F0"/>
                </a:solidFill>
                <a:latin typeface="Segoe UI Light" panose="020B0502040204020203" pitchFamily="34" charset="0"/>
                <a:cs typeface="Segoe UI Light" panose="020B0502040204020203" pitchFamily="34" charset="0"/>
              </a:rPr>
              <a:t> tradeoffs </a:t>
            </a:r>
            <a:r>
              <a:rPr lang="en-US" sz="3200" dirty="0">
                <a:solidFill>
                  <a:schemeClr val="bg1"/>
                </a:solidFill>
                <a:latin typeface="Segoe UI Light" panose="020B0502040204020203" pitchFamily="34" charset="0"/>
                <a:cs typeface="Segoe UI Light" panose="020B0502040204020203" pitchFamily="34" charset="0"/>
              </a:rPr>
              <a:t>between</a:t>
            </a:r>
          </a:p>
          <a:p>
            <a:pPr lvl="3"/>
            <a:r>
              <a:rPr lang="en-US" sz="2800" dirty="0">
                <a:solidFill>
                  <a:schemeClr val="bg1"/>
                </a:solidFill>
                <a:latin typeface="Segoe UI Light" panose="020B0502040204020203" pitchFamily="34" charset="0"/>
                <a:cs typeface="Segoe UI Light" panose="020B0502040204020203" pitchFamily="34" charset="0"/>
              </a:rPr>
              <a:t>Consistency and availability (</a:t>
            </a:r>
            <a:r>
              <a:rPr lang="en-US" sz="2800" dirty="0">
                <a:solidFill>
                  <a:srgbClr val="92D050"/>
                </a:solidFill>
                <a:latin typeface="Segoe UI Light" panose="020B0502040204020203" pitchFamily="34" charset="0"/>
                <a:cs typeface="Segoe UI Light" panose="020B0502040204020203" pitchFamily="34" charset="0"/>
              </a:rPr>
              <a:t>during failures</a:t>
            </a:r>
            <a:r>
              <a:rPr lang="en-US" sz="2800" dirty="0">
                <a:solidFill>
                  <a:schemeClr val="bg1"/>
                </a:solidFill>
                <a:latin typeface="Segoe UI Light" panose="020B0502040204020203" pitchFamily="34" charset="0"/>
                <a:cs typeface="Segoe UI Light" panose="020B0502040204020203" pitchFamily="34" charset="0"/>
              </a:rPr>
              <a:t>)</a:t>
            </a:r>
          </a:p>
          <a:p>
            <a:pPr lvl="3"/>
            <a:r>
              <a:rPr lang="en-US" sz="2800" dirty="0">
                <a:solidFill>
                  <a:schemeClr val="bg1"/>
                </a:solidFill>
                <a:latin typeface="Segoe UI Light" panose="020B0502040204020203" pitchFamily="34" charset="0"/>
                <a:cs typeface="Segoe UI Light" panose="020B0502040204020203" pitchFamily="34" charset="0"/>
              </a:rPr>
              <a:t>Consistency and latency (</a:t>
            </a:r>
            <a:r>
              <a:rPr lang="en-US" sz="2800" dirty="0">
                <a:solidFill>
                  <a:srgbClr val="92D050"/>
                </a:solidFill>
                <a:latin typeface="Segoe UI Light" panose="020B0502040204020203" pitchFamily="34" charset="0"/>
                <a:cs typeface="Segoe UI Light" panose="020B0502040204020203" pitchFamily="34" charset="0"/>
              </a:rPr>
              <a:t>during steady state</a:t>
            </a:r>
            <a:r>
              <a:rPr lang="en-US" sz="2800" dirty="0">
                <a:solidFill>
                  <a:schemeClr val="bg1"/>
                </a:solidFill>
                <a:latin typeface="Segoe UI Light" panose="020B0502040204020203" pitchFamily="34" charset="0"/>
                <a:cs typeface="Segoe UI Light" panose="020B0502040204020203" pitchFamily="34" charset="0"/>
              </a:rPr>
              <a:t>)</a:t>
            </a:r>
          </a:p>
          <a:p>
            <a:pPr lvl="3"/>
            <a:r>
              <a:rPr lang="en-US" sz="2800" dirty="0">
                <a:solidFill>
                  <a:schemeClr val="bg1"/>
                </a:solidFill>
                <a:latin typeface="Segoe UI Light" panose="020B0502040204020203" pitchFamily="34" charset="0"/>
                <a:cs typeface="Segoe UI Light" panose="020B0502040204020203" pitchFamily="34" charset="0"/>
              </a:rPr>
              <a:t>Consistency and throughput (this is </a:t>
            </a:r>
            <a:r>
              <a:rPr lang="en-US" sz="2800" dirty="0">
                <a:solidFill>
                  <a:srgbClr val="92D050"/>
                </a:solidFill>
                <a:latin typeface="Segoe UI Light" panose="020B0502040204020203" pitchFamily="34" charset="0"/>
                <a:cs typeface="Segoe UI Light" panose="020B0502040204020203" pitchFamily="34" charset="0"/>
              </a:rPr>
              <a:t>important for TCO </a:t>
            </a:r>
            <a:r>
              <a:rPr lang="en-US" sz="2800" dirty="0">
                <a:solidFill>
                  <a:schemeClr val="bg1"/>
                </a:solidFill>
                <a:latin typeface="Segoe UI Light" panose="020B0502040204020203" pitchFamily="34" charset="0"/>
                <a:cs typeface="Segoe UI Light" panose="020B0502040204020203" pitchFamily="34" charset="0"/>
              </a:rPr>
              <a:t>reasons)</a:t>
            </a:r>
          </a:p>
          <a:p>
            <a:pPr marL="267852" indent="-267852" defTabSz="857124"/>
            <a:r>
              <a:rPr lang="en-US" sz="2295" kern="0" dirty="0">
                <a:solidFill>
                  <a:schemeClr val="bg1"/>
                </a:solidFill>
                <a:latin typeface="Segoe UI Light" panose="020B0502040204020203" pitchFamily="34" charset="0"/>
                <a:cs typeface="Segoe UI Light" panose="020B0502040204020203" pitchFamily="34" charset="0"/>
              </a:rPr>
              <a:t>Strong</a:t>
            </a:r>
          </a:p>
          <a:p>
            <a:pPr marL="267852" indent="-267852" defTabSz="857124"/>
            <a:r>
              <a:rPr lang="en-US" sz="2295" kern="0" dirty="0">
                <a:solidFill>
                  <a:schemeClr val="bg1"/>
                </a:solidFill>
                <a:latin typeface="Segoe UI Light" panose="020B0502040204020203" pitchFamily="34" charset="0"/>
                <a:cs typeface="Segoe UI Light" panose="020B0502040204020203" pitchFamily="34" charset="0"/>
              </a:rPr>
              <a:t>Bound staleness</a:t>
            </a:r>
          </a:p>
          <a:p>
            <a:pPr marL="267852" indent="-267852" defTabSz="857124"/>
            <a:r>
              <a:rPr lang="en-US" sz="2295" kern="0" dirty="0">
                <a:solidFill>
                  <a:schemeClr val="bg1"/>
                </a:solidFill>
                <a:latin typeface="Segoe UI Light" panose="020B0502040204020203" pitchFamily="34" charset="0"/>
                <a:cs typeface="Segoe UI Light" panose="020B0502040204020203" pitchFamily="34" charset="0"/>
              </a:rPr>
              <a:t>Session</a:t>
            </a:r>
          </a:p>
          <a:p>
            <a:pPr marL="267852" indent="-267852" defTabSz="857124"/>
            <a:r>
              <a:rPr lang="en-US" sz="2295" kern="0" dirty="0">
                <a:solidFill>
                  <a:schemeClr val="bg1"/>
                </a:solidFill>
                <a:latin typeface="Segoe UI Light" panose="020B0502040204020203" pitchFamily="34" charset="0"/>
                <a:cs typeface="Segoe UI Light" panose="020B0502040204020203" pitchFamily="34" charset="0"/>
              </a:rPr>
              <a:t>Consistent prefix : ordering guarantee</a:t>
            </a:r>
          </a:p>
          <a:p>
            <a:pPr marL="267852" indent="-267852" defTabSz="857124"/>
            <a:r>
              <a:rPr lang="en-US" sz="2295" kern="0" dirty="0">
                <a:solidFill>
                  <a:schemeClr val="bg1"/>
                </a:solidFill>
                <a:latin typeface="Segoe UI Light" panose="020B0502040204020203" pitchFamily="34" charset="0"/>
                <a:cs typeface="Segoe UI Light" panose="020B0502040204020203" pitchFamily="34" charset="0"/>
              </a:rPr>
              <a:t>Eventual</a:t>
            </a:r>
          </a:p>
          <a:p>
            <a:pPr marL="349415" indent="-349415">
              <a:spcAft>
                <a:spcPts val="0"/>
              </a:spcAft>
              <a:buFont typeface="Symbol" panose="05050102010706020507" pitchFamily="18" charset="2"/>
              <a:buChar char=""/>
            </a:pPr>
            <a:endPar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9871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#70-777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811763"/>
            <a:ext cx="8929396" cy="5859625"/>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81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b="0" dirty="0">
              <a:solidFill>
                <a:srgbClr val="FFFFFF"/>
              </a:solidFill>
            </a:endParaRPr>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348376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65402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148253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93153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82195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05144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9461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651983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1998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49488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6202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912175C-3CF6-487A-9684-5B9CA6422935}"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‹Nº›</a:t>
            </a:fld>
            <a:endParaRPr lang="en-US"/>
          </a:p>
        </p:txBody>
      </p:sp>
    </p:spTree>
    <p:extLst>
      <p:ext uri="{BB962C8B-B14F-4D97-AF65-F5344CB8AC3E}">
        <p14:creationId xmlns:p14="http://schemas.microsoft.com/office/powerpoint/2010/main" val="28233782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12175C-3CF6-487A-9684-5B9CA6422935}"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‹Nº›</a:t>
            </a:fld>
            <a:endParaRPr lang="en-US"/>
          </a:p>
        </p:txBody>
      </p:sp>
    </p:spTree>
    <p:extLst>
      <p:ext uri="{BB962C8B-B14F-4D97-AF65-F5344CB8AC3E}">
        <p14:creationId xmlns:p14="http://schemas.microsoft.com/office/powerpoint/2010/main" val="26976040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12175C-3CF6-487A-9684-5B9CA6422935}"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‹Nº›</a:t>
            </a:fld>
            <a:endParaRPr lang="en-US"/>
          </a:p>
        </p:txBody>
      </p:sp>
    </p:spTree>
    <p:extLst>
      <p:ext uri="{BB962C8B-B14F-4D97-AF65-F5344CB8AC3E}">
        <p14:creationId xmlns:p14="http://schemas.microsoft.com/office/powerpoint/2010/main" val="17754287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912175C-3CF6-487A-9684-5B9CA6422935}"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EB9E8-CA3A-4349-8165-A1A8FED2E9F7}" type="slidenum">
              <a:rPr lang="en-US" smtClean="0"/>
              <a:t>‹Nº›</a:t>
            </a:fld>
            <a:endParaRPr lang="en-US"/>
          </a:p>
        </p:txBody>
      </p:sp>
    </p:spTree>
    <p:extLst>
      <p:ext uri="{BB962C8B-B14F-4D97-AF65-F5344CB8AC3E}">
        <p14:creationId xmlns:p14="http://schemas.microsoft.com/office/powerpoint/2010/main" val="23543499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12175C-3CF6-487A-9684-5B9CA6422935}" type="datetimeFigureOut">
              <a:rPr lang="en-US" smtClean="0"/>
              <a:t>6/21/2018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8EB9E8-CA3A-4349-8165-A1A8FED2E9F7}" type="slidenum">
              <a:rPr lang="en-US" smtClean="0"/>
              <a:t>‹Nº›</a:t>
            </a:fld>
            <a:endParaRPr lang="en-US"/>
          </a:p>
        </p:txBody>
      </p:sp>
    </p:spTree>
    <p:extLst>
      <p:ext uri="{BB962C8B-B14F-4D97-AF65-F5344CB8AC3E}">
        <p14:creationId xmlns:p14="http://schemas.microsoft.com/office/powerpoint/2010/main" val="39872262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12175C-3CF6-487A-9684-5B9CA6422935}" type="datetimeFigureOut">
              <a:rPr lang="en-US" smtClean="0"/>
              <a:t>6/21/2018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8EB9E8-CA3A-4349-8165-A1A8FED2E9F7}" type="slidenum">
              <a:rPr lang="en-US" smtClean="0"/>
              <a:t>‹Nº›</a:t>
            </a:fld>
            <a:endParaRPr lang="en-US"/>
          </a:p>
        </p:txBody>
      </p:sp>
    </p:spTree>
    <p:extLst>
      <p:ext uri="{BB962C8B-B14F-4D97-AF65-F5344CB8AC3E}">
        <p14:creationId xmlns:p14="http://schemas.microsoft.com/office/powerpoint/2010/main" val="29688913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175C-3CF6-487A-9684-5B9CA6422935}" type="datetimeFigureOut">
              <a:rPr lang="en-US" smtClean="0"/>
              <a:t>6/21/2018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8EB9E8-CA3A-4349-8165-A1A8FED2E9F7}" type="slidenum">
              <a:rPr lang="en-US" smtClean="0"/>
              <a:t>‹Nº›</a:t>
            </a:fld>
            <a:endParaRPr lang="en-US"/>
          </a:p>
        </p:txBody>
      </p:sp>
    </p:spTree>
    <p:extLst>
      <p:ext uri="{BB962C8B-B14F-4D97-AF65-F5344CB8AC3E}">
        <p14:creationId xmlns:p14="http://schemas.microsoft.com/office/powerpoint/2010/main" val="18777204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912175C-3CF6-487A-9684-5B9CA6422935}"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EB9E8-CA3A-4349-8165-A1A8FED2E9F7}" type="slidenum">
              <a:rPr lang="en-US" smtClean="0"/>
              <a:t>‹Nº›</a:t>
            </a:fld>
            <a:endParaRPr lang="en-US"/>
          </a:p>
        </p:txBody>
      </p:sp>
    </p:spTree>
    <p:extLst>
      <p:ext uri="{BB962C8B-B14F-4D97-AF65-F5344CB8AC3E}">
        <p14:creationId xmlns:p14="http://schemas.microsoft.com/office/powerpoint/2010/main" val="3399956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912175C-3CF6-487A-9684-5B9CA6422935}"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EB9E8-CA3A-4349-8165-A1A8FED2E9F7}" type="slidenum">
              <a:rPr lang="en-US" smtClean="0"/>
              <a:t>‹Nº›</a:t>
            </a:fld>
            <a:endParaRPr lang="en-US"/>
          </a:p>
        </p:txBody>
      </p:sp>
    </p:spTree>
    <p:extLst>
      <p:ext uri="{BB962C8B-B14F-4D97-AF65-F5344CB8AC3E}">
        <p14:creationId xmlns:p14="http://schemas.microsoft.com/office/powerpoint/2010/main" val="29132471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12175C-3CF6-487A-9684-5B9CA6422935}"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‹Nº›</a:t>
            </a:fld>
            <a:endParaRPr lang="en-US"/>
          </a:p>
        </p:txBody>
      </p:sp>
    </p:spTree>
    <p:extLst>
      <p:ext uri="{BB962C8B-B14F-4D97-AF65-F5344CB8AC3E}">
        <p14:creationId xmlns:p14="http://schemas.microsoft.com/office/powerpoint/2010/main" val="2442239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12175C-3CF6-487A-9684-5B9CA6422935}"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‹Nº›</a:t>
            </a:fld>
            <a:endParaRPr lang="en-US"/>
          </a:p>
        </p:txBody>
      </p:sp>
    </p:spTree>
    <p:extLst>
      <p:ext uri="{BB962C8B-B14F-4D97-AF65-F5344CB8AC3E}">
        <p14:creationId xmlns:p14="http://schemas.microsoft.com/office/powerpoint/2010/main" val="11198155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8927" y="1344829"/>
            <a:ext cx="8605679" cy="1368131"/>
          </a:xfrm>
        </p:spPr>
        <p:txBody>
          <a:bodyPr>
            <a:spAutoFit/>
          </a:bodyPr>
          <a:lstStyle>
            <a:lvl1pPr marL="0" indent="0">
              <a:spcBef>
                <a:spcPts val="441"/>
              </a:spcBef>
              <a:buNone/>
              <a:defRPr sz="2059" spc="-22" baseline="0">
                <a:solidFill>
                  <a:srgbClr val="0072C6"/>
                </a:solidFill>
                <a:latin typeface="+mj-lt"/>
              </a:defRPr>
            </a:lvl1pPr>
            <a:lvl2pPr marL="168073" indent="-168073">
              <a:spcBef>
                <a:spcPts val="441"/>
              </a:spcBef>
              <a:buFont typeface="Arial" charset="0"/>
              <a:buChar char="•"/>
              <a:defRPr sz="1471"/>
            </a:lvl2pPr>
            <a:lvl3pPr marL="336145" indent="-168073">
              <a:spcBef>
                <a:spcPts val="441"/>
              </a:spcBef>
              <a:buFont typeface="Arial" charset="0"/>
              <a:buChar char="•"/>
              <a:defRPr/>
            </a:lvl3pPr>
            <a:lvl4pPr marL="504218" indent="-168073">
              <a:spcBef>
                <a:spcPts val="441"/>
              </a:spcBef>
              <a:buFont typeface="Arial" charset="0"/>
              <a:buChar char="•"/>
              <a:defRPr/>
            </a:lvl4pPr>
            <a:lvl5pPr marL="672290" indent="-168073">
              <a:spcBef>
                <a:spcPts val="441"/>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751361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499"/>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834" indent="0" algn="ctr">
              <a:buNone/>
              <a:defRPr sz="1500"/>
            </a:lvl2pPr>
            <a:lvl3pPr marL="685669" indent="0" algn="ctr">
              <a:buNone/>
              <a:defRPr sz="1350"/>
            </a:lvl3pPr>
            <a:lvl4pPr marL="1028503" indent="0" algn="ctr">
              <a:buNone/>
              <a:defRPr sz="1200"/>
            </a:lvl4pPr>
            <a:lvl5pPr marL="1371337" indent="0" algn="ctr">
              <a:buNone/>
              <a:defRPr sz="1200"/>
            </a:lvl5pPr>
            <a:lvl6pPr marL="1714171" indent="0" algn="ctr">
              <a:buNone/>
              <a:defRPr sz="1200"/>
            </a:lvl6pPr>
            <a:lvl7pPr marL="2057006" indent="0" algn="ctr">
              <a:buNone/>
              <a:defRPr sz="1200"/>
            </a:lvl7pPr>
            <a:lvl8pPr marL="2399839" indent="0" algn="ctr">
              <a:buNone/>
              <a:defRPr sz="1200"/>
            </a:lvl8pPr>
            <a:lvl9pPr marL="2742673"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D01120C9-890A-4013-ADCB-1DF4AE2150B6}"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‹Nº›</a:t>
            </a:fld>
            <a:endParaRPr lang="en-US"/>
          </a:p>
        </p:txBody>
      </p:sp>
    </p:spTree>
    <p:extLst>
      <p:ext uri="{BB962C8B-B14F-4D97-AF65-F5344CB8AC3E}">
        <p14:creationId xmlns:p14="http://schemas.microsoft.com/office/powerpoint/2010/main" val="27407835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‹Nº›</a:t>
            </a:fld>
            <a:endParaRPr lang="en-US"/>
          </a:p>
        </p:txBody>
      </p:sp>
    </p:spTree>
    <p:extLst>
      <p:ext uri="{BB962C8B-B14F-4D97-AF65-F5344CB8AC3E}">
        <p14:creationId xmlns:p14="http://schemas.microsoft.com/office/powerpoint/2010/main" val="20362501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0"/>
            <a:ext cx="7886700" cy="2852737"/>
          </a:xfrm>
        </p:spPr>
        <p:txBody>
          <a:bodyPr anchor="b"/>
          <a:lstStyle>
            <a:lvl1pPr>
              <a:defRPr sz="4499"/>
            </a:lvl1pPr>
          </a:lstStyle>
          <a:p>
            <a:r>
              <a:rPr lang="en-US"/>
              <a:t>Click to edit Master title style</a:t>
            </a:r>
          </a:p>
        </p:txBody>
      </p:sp>
      <p:sp>
        <p:nvSpPr>
          <p:cNvPr id="3" name="Text Placeholder 2"/>
          <p:cNvSpPr>
            <a:spLocks noGrp="1"/>
          </p:cNvSpPr>
          <p:nvPr>
            <p:ph type="body" idx="1"/>
          </p:nvPr>
        </p:nvSpPr>
        <p:spPr>
          <a:xfrm>
            <a:off x="623888" y="4589465"/>
            <a:ext cx="7886700" cy="1500187"/>
          </a:xfrm>
        </p:spPr>
        <p:txBody>
          <a:bodyPr/>
          <a:lstStyle>
            <a:lvl1pPr marL="0" indent="0">
              <a:buNone/>
              <a:defRPr sz="1800">
                <a:solidFill>
                  <a:schemeClr val="tx1">
                    <a:tint val="75000"/>
                  </a:schemeClr>
                </a:solidFill>
              </a:defRPr>
            </a:lvl1pPr>
            <a:lvl2pPr marL="342834" indent="0">
              <a:buNone/>
              <a:defRPr sz="1500">
                <a:solidFill>
                  <a:schemeClr val="tx1">
                    <a:tint val="75000"/>
                  </a:schemeClr>
                </a:solidFill>
              </a:defRPr>
            </a:lvl2pPr>
            <a:lvl3pPr marL="685669" indent="0">
              <a:buNone/>
              <a:defRPr sz="1350">
                <a:solidFill>
                  <a:schemeClr val="tx1">
                    <a:tint val="75000"/>
                  </a:schemeClr>
                </a:solidFill>
              </a:defRPr>
            </a:lvl3pPr>
            <a:lvl4pPr marL="1028503" indent="0">
              <a:buNone/>
              <a:defRPr sz="1200">
                <a:solidFill>
                  <a:schemeClr val="tx1">
                    <a:tint val="75000"/>
                  </a:schemeClr>
                </a:solidFill>
              </a:defRPr>
            </a:lvl4pPr>
            <a:lvl5pPr marL="1371337" indent="0">
              <a:buNone/>
              <a:defRPr sz="1200">
                <a:solidFill>
                  <a:schemeClr val="tx1">
                    <a:tint val="75000"/>
                  </a:schemeClr>
                </a:solidFill>
              </a:defRPr>
            </a:lvl5pPr>
            <a:lvl6pPr marL="1714171" indent="0">
              <a:buNone/>
              <a:defRPr sz="1200">
                <a:solidFill>
                  <a:schemeClr val="tx1">
                    <a:tint val="75000"/>
                  </a:schemeClr>
                </a:solidFill>
              </a:defRPr>
            </a:lvl6pPr>
            <a:lvl7pPr marL="2057006" indent="0">
              <a:buNone/>
              <a:defRPr sz="1200">
                <a:solidFill>
                  <a:schemeClr val="tx1">
                    <a:tint val="75000"/>
                  </a:schemeClr>
                </a:solidFill>
              </a:defRPr>
            </a:lvl7pPr>
            <a:lvl8pPr marL="2399839" indent="0">
              <a:buNone/>
              <a:defRPr sz="1200">
                <a:solidFill>
                  <a:schemeClr val="tx1">
                    <a:tint val="75000"/>
                  </a:schemeClr>
                </a:solidFill>
              </a:defRPr>
            </a:lvl8pPr>
            <a:lvl9pPr marL="2742673"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1120C9-890A-4013-ADCB-1DF4AE2150B6}"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‹Nº›</a:t>
            </a:fld>
            <a:endParaRPr lang="en-US"/>
          </a:p>
        </p:txBody>
      </p:sp>
    </p:spTree>
    <p:extLst>
      <p:ext uri="{BB962C8B-B14F-4D97-AF65-F5344CB8AC3E}">
        <p14:creationId xmlns:p14="http://schemas.microsoft.com/office/powerpoint/2010/main" val="40317304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1120C9-890A-4013-ADCB-1DF4AE2150B6}"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‹Nº›</a:t>
            </a:fld>
            <a:endParaRPr lang="en-US"/>
          </a:p>
        </p:txBody>
      </p:sp>
    </p:spTree>
    <p:extLst>
      <p:ext uri="{BB962C8B-B14F-4D97-AF65-F5344CB8AC3E}">
        <p14:creationId xmlns:p14="http://schemas.microsoft.com/office/powerpoint/2010/main" val="39620880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7"/>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834" indent="0">
              <a:buNone/>
              <a:defRPr sz="1500" b="1"/>
            </a:lvl2pPr>
            <a:lvl3pPr marL="685669" indent="0">
              <a:buNone/>
              <a:defRPr sz="1350" b="1"/>
            </a:lvl3pPr>
            <a:lvl4pPr marL="1028503" indent="0">
              <a:buNone/>
              <a:defRPr sz="1200" b="1"/>
            </a:lvl4pPr>
            <a:lvl5pPr marL="1371337" indent="0">
              <a:buNone/>
              <a:defRPr sz="1200" b="1"/>
            </a:lvl5pPr>
            <a:lvl6pPr marL="1714171" indent="0">
              <a:buNone/>
              <a:defRPr sz="1200" b="1"/>
            </a:lvl6pPr>
            <a:lvl7pPr marL="2057006" indent="0">
              <a:buNone/>
              <a:defRPr sz="1200" b="1"/>
            </a:lvl7pPr>
            <a:lvl8pPr marL="2399839" indent="0">
              <a:buNone/>
              <a:defRPr sz="1200" b="1"/>
            </a:lvl8pPr>
            <a:lvl9pPr marL="2742673"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834" indent="0">
              <a:buNone/>
              <a:defRPr sz="1500" b="1"/>
            </a:lvl2pPr>
            <a:lvl3pPr marL="685669" indent="0">
              <a:buNone/>
              <a:defRPr sz="1350" b="1"/>
            </a:lvl3pPr>
            <a:lvl4pPr marL="1028503" indent="0">
              <a:buNone/>
              <a:defRPr sz="1200" b="1"/>
            </a:lvl4pPr>
            <a:lvl5pPr marL="1371337" indent="0">
              <a:buNone/>
              <a:defRPr sz="1200" b="1"/>
            </a:lvl5pPr>
            <a:lvl6pPr marL="1714171" indent="0">
              <a:buNone/>
              <a:defRPr sz="1200" b="1"/>
            </a:lvl6pPr>
            <a:lvl7pPr marL="2057006" indent="0">
              <a:buNone/>
              <a:defRPr sz="1200" b="1"/>
            </a:lvl7pPr>
            <a:lvl8pPr marL="2399839" indent="0">
              <a:buNone/>
              <a:defRPr sz="1200" b="1"/>
            </a:lvl8pPr>
            <a:lvl9pPr marL="2742673"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1120C9-890A-4013-ADCB-1DF4AE2150B6}" type="datetimeFigureOut">
              <a:rPr lang="en-US" smtClean="0"/>
              <a:t>6/21/2018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C3BC81-F2B5-4BD2-808C-0E2507328F7C}" type="slidenum">
              <a:rPr lang="en-US" smtClean="0"/>
              <a:t>‹Nº›</a:t>
            </a:fld>
            <a:endParaRPr lang="en-US"/>
          </a:p>
        </p:txBody>
      </p:sp>
    </p:spTree>
    <p:extLst>
      <p:ext uri="{BB962C8B-B14F-4D97-AF65-F5344CB8AC3E}">
        <p14:creationId xmlns:p14="http://schemas.microsoft.com/office/powerpoint/2010/main" val="2717426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1120C9-890A-4013-ADCB-1DF4AE2150B6}" type="datetimeFigureOut">
              <a:rPr lang="en-US" smtClean="0"/>
              <a:t>6/21/2018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C3BC81-F2B5-4BD2-808C-0E2507328F7C}" type="slidenum">
              <a:rPr lang="en-US" smtClean="0"/>
              <a:t>‹Nº›</a:t>
            </a:fld>
            <a:endParaRPr lang="en-US"/>
          </a:p>
        </p:txBody>
      </p:sp>
    </p:spTree>
    <p:extLst>
      <p:ext uri="{BB962C8B-B14F-4D97-AF65-F5344CB8AC3E}">
        <p14:creationId xmlns:p14="http://schemas.microsoft.com/office/powerpoint/2010/main" val="3886337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13716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Question….</a:t>
            </a:r>
          </a:p>
        </p:txBody>
      </p:sp>
      <p:sp>
        <p:nvSpPr>
          <p:cNvPr id="3" name="Content Placeholder 2"/>
          <p:cNvSpPr>
            <a:spLocks noGrp="1"/>
          </p:cNvSpPr>
          <p:nvPr>
            <p:ph idx="1"/>
          </p:nvPr>
        </p:nvSpPr>
        <p:spPr>
          <a:xfrm>
            <a:off x="261187" y="1482871"/>
            <a:ext cx="8574837"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120C9-890A-4013-ADCB-1DF4AE2150B6}" type="datetimeFigureOut">
              <a:rPr lang="en-US" smtClean="0"/>
              <a:t>6/21/2018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C3BC81-F2B5-4BD2-808C-0E2507328F7C}" type="slidenum">
              <a:rPr lang="en-US" smtClean="0"/>
              <a:t>‹Nº›</a:t>
            </a:fld>
            <a:endParaRPr lang="en-US"/>
          </a:p>
        </p:txBody>
      </p:sp>
    </p:spTree>
    <p:extLst>
      <p:ext uri="{BB962C8B-B14F-4D97-AF65-F5344CB8AC3E}">
        <p14:creationId xmlns:p14="http://schemas.microsoft.com/office/powerpoint/2010/main" val="27956440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2" y="987427"/>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200"/>
            </a:lvl1pPr>
            <a:lvl2pPr marL="342834" indent="0">
              <a:buNone/>
              <a:defRPr sz="1050"/>
            </a:lvl2pPr>
            <a:lvl3pPr marL="685669" indent="0">
              <a:buNone/>
              <a:defRPr sz="900"/>
            </a:lvl3pPr>
            <a:lvl4pPr marL="1028503" indent="0">
              <a:buNone/>
              <a:defRPr sz="750"/>
            </a:lvl4pPr>
            <a:lvl5pPr marL="1371337" indent="0">
              <a:buNone/>
              <a:defRPr sz="750"/>
            </a:lvl5pPr>
            <a:lvl6pPr marL="1714171" indent="0">
              <a:buNone/>
              <a:defRPr sz="750"/>
            </a:lvl6pPr>
            <a:lvl7pPr marL="2057006" indent="0">
              <a:buNone/>
              <a:defRPr sz="750"/>
            </a:lvl7pPr>
            <a:lvl8pPr marL="2399839" indent="0">
              <a:buNone/>
              <a:defRPr sz="750"/>
            </a:lvl8pPr>
            <a:lvl9pPr marL="2742673"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01120C9-890A-4013-ADCB-1DF4AE2150B6}"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‹Nº›</a:t>
            </a:fld>
            <a:endParaRPr lang="en-US"/>
          </a:p>
        </p:txBody>
      </p:sp>
    </p:spTree>
    <p:extLst>
      <p:ext uri="{BB962C8B-B14F-4D97-AF65-F5344CB8AC3E}">
        <p14:creationId xmlns:p14="http://schemas.microsoft.com/office/powerpoint/2010/main" val="19674861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2" y="987427"/>
            <a:ext cx="4629150" cy="4873625"/>
          </a:xfrm>
        </p:spPr>
        <p:txBody>
          <a:bodyPr/>
          <a:lstStyle>
            <a:lvl1pPr marL="0" indent="0">
              <a:buNone/>
              <a:defRPr sz="2400"/>
            </a:lvl1pPr>
            <a:lvl2pPr marL="342834" indent="0">
              <a:buNone/>
              <a:defRPr sz="2100"/>
            </a:lvl2pPr>
            <a:lvl3pPr marL="685669" indent="0">
              <a:buNone/>
              <a:defRPr sz="1800"/>
            </a:lvl3pPr>
            <a:lvl4pPr marL="1028503" indent="0">
              <a:buNone/>
              <a:defRPr sz="1500"/>
            </a:lvl4pPr>
            <a:lvl5pPr marL="1371337" indent="0">
              <a:buNone/>
              <a:defRPr sz="1500"/>
            </a:lvl5pPr>
            <a:lvl6pPr marL="1714171" indent="0">
              <a:buNone/>
              <a:defRPr sz="1500"/>
            </a:lvl6pPr>
            <a:lvl7pPr marL="2057006" indent="0">
              <a:buNone/>
              <a:defRPr sz="1500"/>
            </a:lvl7pPr>
            <a:lvl8pPr marL="2399839" indent="0">
              <a:buNone/>
              <a:defRPr sz="1500"/>
            </a:lvl8pPr>
            <a:lvl9pPr marL="2742673" indent="0">
              <a:buNone/>
              <a:defRPr sz="1500"/>
            </a:lvl9pPr>
          </a:lstStyle>
          <a:p>
            <a:endParaRPr lang="en-US"/>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200"/>
            </a:lvl1pPr>
            <a:lvl2pPr marL="342834" indent="0">
              <a:buNone/>
              <a:defRPr sz="1050"/>
            </a:lvl2pPr>
            <a:lvl3pPr marL="685669" indent="0">
              <a:buNone/>
              <a:defRPr sz="900"/>
            </a:lvl3pPr>
            <a:lvl4pPr marL="1028503" indent="0">
              <a:buNone/>
              <a:defRPr sz="750"/>
            </a:lvl4pPr>
            <a:lvl5pPr marL="1371337" indent="0">
              <a:buNone/>
              <a:defRPr sz="750"/>
            </a:lvl5pPr>
            <a:lvl6pPr marL="1714171" indent="0">
              <a:buNone/>
              <a:defRPr sz="750"/>
            </a:lvl6pPr>
            <a:lvl7pPr marL="2057006" indent="0">
              <a:buNone/>
              <a:defRPr sz="750"/>
            </a:lvl7pPr>
            <a:lvl8pPr marL="2399839" indent="0">
              <a:buNone/>
              <a:defRPr sz="750"/>
            </a:lvl8pPr>
            <a:lvl9pPr marL="2742673"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01120C9-890A-4013-ADCB-1DF4AE2150B6}"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‹Nº›</a:t>
            </a:fld>
            <a:endParaRPr lang="en-US"/>
          </a:p>
        </p:txBody>
      </p:sp>
    </p:spTree>
    <p:extLst>
      <p:ext uri="{BB962C8B-B14F-4D97-AF65-F5344CB8AC3E}">
        <p14:creationId xmlns:p14="http://schemas.microsoft.com/office/powerpoint/2010/main" val="6785411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‹Nº›</a:t>
            </a:fld>
            <a:endParaRPr lang="en-US"/>
          </a:p>
        </p:txBody>
      </p:sp>
    </p:spTree>
    <p:extLst>
      <p:ext uri="{BB962C8B-B14F-4D97-AF65-F5344CB8AC3E}">
        <p14:creationId xmlns:p14="http://schemas.microsoft.com/office/powerpoint/2010/main" val="1126495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6"/>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1" y="365126"/>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‹Nº›</a:t>
            </a:fld>
            <a:endParaRPr lang="en-US"/>
          </a:p>
        </p:txBody>
      </p:sp>
    </p:spTree>
    <p:extLst>
      <p:ext uri="{BB962C8B-B14F-4D97-AF65-F5344CB8AC3E}">
        <p14:creationId xmlns:p14="http://schemas.microsoft.com/office/powerpoint/2010/main" val="34293284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Only_3">
    <p:spTree>
      <p:nvGrpSpPr>
        <p:cNvPr id="1" name=""/>
        <p:cNvGrpSpPr/>
        <p:nvPr/>
      </p:nvGrpSpPr>
      <p:grpSpPr>
        <a:xfrm>
          <a:off x="0" y="0"/>
          <a:ext cx="0" cy="0"/>
          <a:chOff x="0" y="0"/>
          <a:chExt cx="0" cy="0"/>
        </a:xfrm>
      </p:grpSpPr>
      <p:sp>
        <p:nvSpPr>
          <p:cNvPr id="3" name="Rectangle 2"/>
          <p:cNvSpPr/>
          <p:nvPr userDrawn="1"/>
        </p:nvSpPr>
        <p:spPr>
          <a:xfrm>
            <a:off x="2" y="1428467"/>
            <a:ext cx="9143999" cy="5445432"/>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kern="0">
              <a:solidFill>
                <a:sysClr val="windowText" lastClr="000000"/>
              </a:solidFill>
            </a:endParaRP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16913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8893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3_Blank">
    <p:bg>
      <p:bgPr>
        <a:solidFill>
          <a:srgbClr val="FFFFFF"/>
        </a:solidFill>
        <a:effectLst/>
      </p:bgPr>
    </p:bg>
    <p:spTree>
      <p:nvGrpSpPr>
        <p:cNvPr id="1" name=""/>
        <p:cNvGrpSpPr/>
        <p:nvPr/>
      </p:nvGrpSpPr>
      <p:grpSpPr>
        <a:xfrm>
          <a:off x="0" y="0"/>
          <a:ext cx="0" cy="0"/>
          <a:chOff x="0" y="0"/>
          <a:chExt cx="0" cy="0"/>
        </a:xfrm>
      </p:grpSpPr>
      <p:sp>
        <p:nvSpPr>
          <p:cNvPr id="413" name="Slide Number"/>
          <p:cNvSpPr>
            <a:spLocks noGrp="1"/>
          </p:cNvSpPr>
          <p:nvPr>
            <p:ph type="sldNum" sz="quarter" idx="2"/>
          </p:nvPr>
        </p:nvSpPr>
        <p:spPr>
          <a:xfrm>
            <a:off x="8328895" y="6412611"/>
            <a:ext cx="186457" cy="252604"/>
          </a:xfrm>
          <a:prstGeom prst="rect">
            <a:avLst/>
          </a:prstGeom>
        </p:spPr>
        <p:txBody>
          <a:bodyPr lIns="34289" tIns="34289" rIns="34289" bIns="34289"/>
          <a:lstStyle>
            <a:lvl1pPr defTabSz="685685">
              <a:defRPr sz="900">
                <a:latin typeface="Calibri"/>
                <a:ea typeface="Calibri"/>
                <a:cs typeface="Calibri"/>
                <a:sym typeface="Calibri"/>
              </a:defRPr>
            </a:lvl1pPr>
          </a:lstStyle>
          <a:p>
            <a:fld id="{86CB4B4D-7CA3-9044-876B-883B54F8677D}" type="slidenum">
              <a:t>‹Nº›</a:t>
            </a:fld>
            <a:endParaRPr/>
          </a:p>
        </p:txBody>
      </p:sp>
    </p:spTree>
    <p:extLst>
      <p:ext uri="{BB962C8B-B14F-4D97-AF65-F5344CB8AC3E}">
        <p14:creationId xmlns:p14="http://schemas.microsoft.com/office/powerpoint/2010/main" val="1117567098"/>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
        <p:nvSpPr>
          <p:cNvPr id="6" name="Text Placeholder 5"/>
          <p:cNvSpPr>
            <a:spLocks noGrp="1"/>
          </p:cNvSpPr>
          <p:nvPr>
            <p:ph type="body" sz="quarter" idx="10"/>
          </p:nvPr>
        </p:nvSpPr>
        <p:spPr>
          <a:xfrm>
            <a:off x="201931" y="1189177"/>
            <a:ext cx="8740142" cy="47309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71179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Developer Code Layout">
    <p:bg>
      <p:bgPr>
        <a:solidFill>
          <a:srgbClr val="0072C6"/>
        </a:solidFill>
        <a:effectLst/>
      </p:bgPr>
    </p:bg>
    <p:spTree>
      <p:nvGrpSpPr>
        <p:cNvPr id="1" name=""/>
        <p:cNvGrpSpPr/>
        <p:nvPr/>
      </p:nvGrpSpPr>
      <p:grpSpPr>
        <a:xfrm>
          <a:off x="0" y="0"/>
          <a:ext cx="0" cy="0"/>
          <a:chOff x="0" y="0"/>
          <a:chExt cx="0" cy="0"/>
        </a:xfrm>
      </p:grpSpPr>
      <p:sp>
        <p:nvSpPr>
          <p:cNvPr id="148" name="Title Text"/>
          <p:cNvSpPr>
            <a:spLocks noGrp="1"/>
          </p:cNvSpPr>
          <p:nvPr>
            <p:ph type="title"/>
          </p:nvPr>
        </p:nvSpPr>
        <p:spPr>
          <a:xfrm>
            <a:off x="628650" y="366185"/>
            <a:ext cx="7886700" cy="1325035"/>
          </a:xfrm>
          <a:prstGeom prst="rect">
            <a:avLst/>
          </a:prstGeom>
        </p:spPr>
        <p:txBody>
          <a:bodyPr/>
          <a:lstStyle/>
          <a:p>
            <a:r>
              <a:t>Title Text</a:t>
            </a:r>
          </a:p>
        </p:txBody>
      </p:sp>
      <p:sp>
        <p:nvSpPr>
          <p:cNvPr id="149" name="Rectangle"/>
          <p:cNvSpPr/>
          <p:nvPr/>
        </p:nvSpPr>
        <p:spPr>
          <a:xfrm>
            <a:off x="2" y="1189177"/>
            <a:ext cx="9144001" cy="5668825"/>
          </a:xfrm>
          <a:prstGeom prst="rect">
            <a:avLst/>
          </a:prstGeom>
          <a:solidFill>
            <a:srgbClr val="FFFFFF"/>
          </a:solidFill>
          <a:ln w="12700">
            <a:miter lim="400000"/>
          </a:ln>
        </p:spPr>
        <p:txBody>
          <a:bodyPr lIns="45713" rIns="45713" anchor="ctr"/>
          <a:lstStyle/>
          <a:p>
            <a:pPr algn="ctr" defTabSz="685532">
              <a:defRPr sz="1300">
                <a:solidFill>
                  <a:srgbClr val="FFFFFF"/>
                </a:solidFill>
              </a:defRPr>
            </a:pPr>
            <a:endParaRPr sz="1300"/>
          </a:p>
        </p:txBody>
      </p:sp>
      <p:sp>
        <p:nvSpPr>
          <p:cNvPr id="150" name="Body Level One…"/>
          <p:cNvSpPr>
            <a:spLocks noGrp="1"/>
          </p:cNvSpPr>
          <p:nvPr>
            <p:ph type="body" sz="half" idx="1"/>
          </p:nvPr>
        </p:nvSpPr>
        <p:spPr>
          <a:xfrm>
            <a:off x="201930" y="1197324"/>
            <a:ext cx="8740142" cy="1956975"/>
          </a:xfrm>
          <a:prstGeom prst="rect">
            <a:avLst/>
          </a:prstGeom>
        </p:spPr>
        <p:txBody>
          <a:bodyPr/>
          <a:lstStyle>
            <a:lvl1pPr marL="0" indent="0">
              <a:buSzTx/>
              <a:buFontTx/>
              <a:buNone/>
              <a:defRPr sz="2400">
                <a:solidFill>
                  <a:srgbClr val="000000"/>
                </a:solidFill>
                <a:latin typeface="Consolas"/>
                <a:ea typeface="Consolas"/>
                <a:cs typeface="Consolas"/>
                <a:sym typeface="Consolas"/>
              </a:defRPr>
            </a:lvl1pPr>
            <a:lvl2pPr marL="0" indent="254777">
              <a:buSzTx/>
              <a:buFontTx/>
              <a:buNone/>
              <a:defRPr sz="2400">
                <a:solidFill>
                  <a:srgbClr val="000000"/>
                </a:solidFill>
                <a:latin typeface="Consolas"/>
                <a:ea typeface="Consolas"/>
                <a:cs typeface="Consolas"/>
                <a:sym typeface="Consolas"/>
              </a:defRPr>
            </a:lvl2pPr>
            <a:lvl3pPr marL="0" indent="429789">
              <a:buSzTx/>
              <a:buFontTx/>
              <a:buNone/>
              <a:defRPr sz="2400">
                <a:solidFill>
                  <a:srgbClr val="000000"/>
                </a:solidFill>
                <a:latin typeface="Consolas"/>
                <a:ea typeface="Consolas"/>
                <a:cs typeface="Consolas"/>
                <a:sym typeface="Consolas"/>
              </a:defRPr>
            </a:lvl3pPr>
            <a:lvl4pPr marL="0" indent="598847">
              <a:buSzTx/>
              <a:buFontTx/>
              <a:buNone/>
              <a:defRPr sz="2400">
                <a:solidFill>
                  <a:srgbClr val="000000"/>
                </a:solidFill>
                <a:latin typeface="Consolas"/>
                <a:ea typeface="Consolas"/>
                <a:cs typeface="Consolas"/>
                <a:sym typeface="Consolas"/>
              </a:defRPr>
            </a:lvl4pPr>
            <a:lvl5pPr marL="0" indent="772668">
              <a:buSzTx/>
              <a:buFontTx/>
              <a:buNone/>
              <a:defRPr sz="2400">
                <a:solidFill>
                  <a:srgbClr val="000000"/>
                </a:solidFill>
                <a:latin typeface="Consolas"/>
                <a:ea typeface="Consolas"/>
                <a:cs typeface="Consolas"/>
                <a:sym typeface="Consola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282120422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1"/>
            <a:ext cx="9144000" cy="6260841"/>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Case Study Question….</a:t>
            </a:r>
          </a:p>
        </p:txBody>
      </p:sp>
      <p:sp>
        <p:nvSpPr>
          <p:cNvPr id="3" name="Content Placeholder 2"/>
          <p:cNvSpPr>
            <a:spLocks noGrp="1"/>
          </p:cNvSpPr>
          <p:nvPr>
            <p:ph idx="1"/>
          </p:nvPr>
        </p:nvSpPr>
        <p:spPr>
          <a:xfrm>
            <a:off x="261187" y="1482871"/>
            <a:ext cx="8574837" cy="4712995"/>
          </a:xfrm>
        </p:spPr>
        <p:txBody>
          <a:bodyPr/>
          <a:lstStyle>
            <a:lvl1pPr marL="0" indent="0">
              <a:buNone/>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755258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7787690" cy="754910"/>
          </a:xfrm>
        </p:spPr>
        <p:txBody>
          <a:bodyPr vert="horz" wrap="square" lIns="274320" tIns="182880" rIns="146304" bIns="91440" rtlCol="0" anchor="t" anchorCtr="0">
            <a:noAutofit/>
          </a:bodyPr>
          <a:lstStyle>
            <a:lvl1pPr>
              <a:defRPr lang="en-US" dirty="0"/>
            </a:lvl1pPr>
          </a:lstStyle>
          <a:p>
            <a:pPr lvl="0"/>
            <a:r>
              <a:rPr lang="en-US"/>
              <a:t>Click to edit Master title style</a:t>
            </a:r>
          </a:p>
        </p:txBody>
      </p:sp>
      <p:sp>
        <p:nvSpPr>
          <p:cNvPr id="5" name="Text Placeholder 4"/>
          <p:cNvSpPr>
            <a:spLocks noGrp="1"/>
          </p:cNvSpPr>
          <p:nvPr>
            <p:ph type="body" sz="quarter" idx="10"/>
          </p:nvPr>
        </p:nvSpPr>
        <p:spPr>
          <a:xfrm>
            <a:off x="201932" y="1220308"/>
            <a:ext cx="8663105" cy="5304081"/>
          </a:xfrm>
        </p:spPr>
        <p:txBody>
          <a:bodyPr>
            <a:normAutofit/>
          </a:bodyPr>
          <a:lstStyle>
            <a:lvl1pPr marL="157546" indent="-157546">
              <a:defRPr sz="1930"/>
            </a:lvl1pPr>
            <a:lvl2pPr marL="315089" indent="-157546">
              <a:defRPr sz="1655"/>
            </a:lvl2pPr>
            <a:lvl3pPr marL="472635" indent="-157546">
              <a:defRPr sz="1379"/>
            </a:lvl3pPr>
            <a:lvl4pPr marL="630179" indent="-157546">
              <a:defRPr sz="1241"/>
            </a:lvl4pPr>
            <a:lvl5pPr marL="787724" indent="-157546">
              <a:defRPr sz="124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a:spLocks noGrp="1"/>
          </p:cNvSpPr>
          <p:nvPr>
            <p:ph type="ftr" sz="quarter" idx="3"/>
          </p:nvPr>
        </p:nvSpPr>
        <p:spPr>
          <a:xfrm>
            <a:off x="363793" y="6558797"/>
            <a:ext cx="2894705" cy="134484"/>
          </a:xfrm>
          <a:prstGeom prst="rect">
            <a:avLst/>
          </a:prstGeom>
        </p:spPr>
        <p:txBody>
          <a:bodyPr vert="horz" lIns="0" tIns="0" rIns="91440" bIns="0" rtlCol="0" anchor="ctr"/>
          <a:lstStyle>
            <a:lvl1pPr marL="0" algn="l" defTabSz="642821" rtl="0" eaLnBrk="1" latinLnBrk="0" hangingPunct="1">
              <a:defRPr lang="en-US" sz="620" kern="1200">
                <a:gradFill>
                  <a:gsLst>
                    <a:gs pos="2239">
                      <a:schemeClr val="tx1"/>
                    </a:gs>
                    <a:gs pos="11940">
                      <a:schemeClr val="tx1"/>
                    </a:gs>
                  </a:gsLst>
                  <a:lin ang="5400000" scaled="0"/>
                </a:gradFill>
                <a:latin typeface="+mn-lt"/>
                <a:ea typeface="+mn-ea"/>
                <a:cs typeface="+mn-cs"/>
              </a:defRPr>
            </a:lvl1pPr>
          </a:lstStyle>
          <a:p>
            <a:r>
              <a:rPr lang="en-US">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1"/>
          </p:nvPr>
        </p:nvSpPr>
        <p:spPr/>
        <p:txBody>
          <a:bodyPr/>
          <a:lstStyle/>
          <a:p>
            <a:pPr defTabSz="642821"/>
            <a:fld id="{27258FFF-F925-446B-8502-81C933981705}" type="slidenum">
              <a:rPr lang="en-US" smtClean="0">
                <a:gradFill>
                  <a:gsLst>
                    <a:gs pos="2239">
                      <a:srgbClr val="505050"/>
                    </a:gs>
                    <a:gs pos="11940">
                      <a:srgbClr val="505050"/>
                    </a:gs>
                  </a:gsLst>
                  <a:lin ang="5400000" scaled="0"/>
                </a:gradFill>
              </a:rPr>
              <a:pPr defTabSz="642821"/>
              <a:t>‹Nº›</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9308870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D01120C9-890A-4013-ADCB-1DF4AE2150B6}"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‹Nº›</a:t>
            </a:fld>
            <a:endParaRPr lang="en-US"/>
          </a:p>
        </p:txBody>
      </p:sp>
    </p:spTree>
    <p:extLst>
      <p:ext uri="{BB962C8B-B14F-4D97-AF65-F5344CB8AC3E}">
        <p14:creationId xmlns:p14="http://schemas.microsoft.com/office/powerpoint/2010/main" val="33007310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‹Nº›</a:t>
            </a:fld>
            <a:endParaRPr lang="en-US"/>
          </a:p>
        </p:txBody>
      </p:sp>
    </p:spTree>
    <p:extLst>
      <p:ext uri="{BB962C8B-B14F-4D97-AF65-F5344CB8AC3E}">
        <p14:creationId xmlns:p14="http://schemas.microsoft.com/office/powerpoint/2010/main" val="38329200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1120C9-890A-4013-ADCB-1DF4AE2150B6}"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‹Nº›</a:t>
            </a:fld>
            <a:endParaRPr lang="en-US"/>
          </a:p>
        </p:txBody>
      </p:sp>
    </p:spTree>
    <p:extLst>
      <p:ext uri="{BB962C8B-B14F-4D97-AF65-F5344CB8AC3E}">
        <p14:creationId xmlns:p14="http://schemas.microsoft.com/office/powerpoint/2010/main" val="41077417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1120C9-890A-4013-ADCB-1DF4AE2150B6}"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‹Nº›</a:t>
            </a:fld>
            <a:endParaRPr lang="en-US"/>
          </a:p>
        </p:txBody>
      </p:sp>
    </p:spTree>
    <p:extLst>
      <p:ext uri="{BB962C8B-B14F-4D97-AF65-F5344CB8AC3E}">
        <p14:creationId xmlns:p14="http://schemas.microsoft.com/office/powerpoint/2010/main" val="42038783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1120C9-890A-4013-ADCB-1DF4AE2150B6}" type="datetimeFigureOut">
              <a:rPr lang="en-US" smtClean="0"/>
              <a:t>6/21/2018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C3BC81-F2B5-4BD2-808C-0E2507328F7C}" type="slidenum">
              <a:rPr lang="en-US" smtClean="0"/>
              <a:t>‹Nº›</a:t>
            </a:fld>
            <a:endParaRPr lang="en-US"/>
          </a:p>
        </p:txBody>
      </p:sp>
    </p:spTree>
    <p:extLst>
      <p:ext uri="{BB962C8B-B14F-4D97-AF65-F5344CB8AC3E}">
        <p14:creationId xmlns:p14="http://schemas.microsoft.com/office/powerpoint/2010/main" val="41211802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1120C9-890A-4013-ADCB-1DF4AE2150B6}" type="datetimeFigureOut">
              <a:rPr lang="en-US" smtClean="0"/>
              <a:t>6/21/2018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C3BC81-F2B5-4BD2-808C-0E2507328F7C}" type="slidenum">
              <a:rPr lang="en-US" smtClean="0"/>
              <a:t>‹Nº›</a:t>
            </a:fld>
            <a:endParaRPr lang="en-US"/>
          </a:p>
        </p:txBody>
      </p:sp>
    </p:spTree>
    <p:extLst>
      <p:ext uri="{BB962C8B-B14F-4D97-AF65-F5344CB8AC3E}">
        <p14:creationId xmlns:p14="http://schemas.microsoft.com/office/powerpoint/2010/main" val="14941512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120C9-890A-4013-ADCB-1DF4AE2150B6}" type="datetimeFigureOut">
              <a:rPr lang="en-US" smtClean="0"/>
              <a:t>6/21/2018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C3BC81-F2B5-4BD2-808C-0E2507328F7C}" type="slidenum">
              <a:rPr lang="en-US" smtClean="0"/>
              <a:t>‹Nº›</a:t>
            </a:fld>
            <a:endParaRPr lang="en-US"/>
          </a:p>
        </p:txBody>
      </p:sp>
    </p:spTree>
    <p:extLst>
      <p:ext uri="{BB962C8B-B14F-4D97-AF65-F5344CB8AC3E}">
        <p14:creationId xmlns:p14="http://schemas.microsoft.com/office/powerpoint/2010/main" val="961084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01120C9-890A-4013-ADCB-1DF4AE2150B6}"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‹Nº›</a:t>
            </a:fld>
            <a:endParaRPr lang="en-US"/>
          </a:p>
        </p:txBody>
      </p:sp>
    </p:spTree>
    <p:extLst>
      <p:ext uri="{BB962C8B-B14F-4D97-AF65-F5344CB8AC3E}">
        <p14:creationId xmlns:p14="http://schemas.microsoft.com/office/powerpoint/2010/main" val="9980834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01120C9-890A-4013-ADCB-1DF4AE2150B6}"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‹Nº›</a:t>
            </a:fld>
            <a:endParaRPr lang="en-US"/>
          </a:p>
        </p:txBody>
      </p:sp>
    </p:spTree>
    <p:extLst>
      <p:ext uri="{BB962C8B-B14F-4D97-AF65-F5344CB8AC3E}">
        <p14:creationId xmlns:p14="http://schemas.microsoft.com/office/powerpoint/2010/main" val="1902347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Answer…</a:t>
            </a:r>
          </a:p>
        </p:txBody>
      </p:sp>
      <p:sp>
        <p:nvSpPr>
          <p:cNvPr id="3" name="Content Placeholder 2"/>
          <p:cNvSpPr>
            <a:spLocks noGrp="1"/>
          </p:cNvSpPr>
          <p:nvPr>
            <p:ph idx="1"/>
          </p:nvPr>
        </p:nvSpPr>
        <p:spPr>
          <a:xfrm>
            <a:off x="261187" y="1482871"/>
            <a:ext cx="8574837"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‹Nº›</a:t>
            </a:fld>
            <a:endParaRPr lang="en-US"/>
          </a:p>
        </p:txBody>
      </p:sp>
    </p:spTree>
    <p:extLst>
      <p:ext uri="{BB962C8B-B14F-4D97-AF65-F5344CB8AC3E}">
        <p14:creationId xmlns:p14="http://schemas.microsoft.com/office/powerpoint/2010/main" val="9523015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‹Nº›</a:t>
            </a:fld>
            <a:endParaRPr lang="en-US"/>
          </a:p>
        </p:txBody>
      </p:sp>
    </p:spTree>
    <p:extLst>
      <p:ext uri="{BB962C8B-B14F-4D97-AF65-F5344CB8AC3E}">
        <p14:creationId xmlns:p14="http://schemas.microsoft.com/office/powerpoint/2010/main" val="121813104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Title Only_3">
    <p:spTree>
      <p:nvGrpSpPr>
        <p:cNvPr id="1" name=""/>
        <p:cNvGrpSpPr/>
        <p:nvPr/>
      </p:nvGrpSpPr>
      <p:grpSpPr>
        <a:xfrm>
          <a:off x="0" y="0"/>
          <a:ext cx="0" cy="0"/>
          <a:chOff x="0" y="0"/>
          <a:chExt cx="0" cy="0"/>
        </a:xfrm>
      </p:grpSpPr>
      <p:sp>
        <p:nvSpPr>
          <p:cNvPr id="3" name="Rectangle 2"/>
          <p:cNvSpPr/>
          <p:nvPr userDrawn="1"/>
        </p:nvSpPr>
        <p:spPr>
          <a:xfrm>
            <a:off x="1" y="1428467"/>
            <a:ext cx="9143999" cy="5445432"/>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45475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C4755-59B2-4C73-981E-858E426E42D2}"/>
              </a:ext>
            </a:extLst>
          </p:cNvPr>
          <p:cNvSpPr>
            <a:spLocks noGrp="1"/>
          </p:cNvSpPr>
          <p:nvPr>
            <p:ph type="ctrTitle"/>
          </p:nvPr>
        </p:nvSpPr>
        <p:spPr>
          <a:xfrm>
            <a:off x="1143000" y="1122363"/>
            <a:ext cx="6858000" cy="2387600"/>
          </a:xfrm>
        </p:spPr>
        <p:txBody>
          <a:bodyPr anchor="b"/>
          <a:lstStyle>
            <a:lvl1pPr algn="ctr">
              <a:defRPr sz="4499"/>
            </a:lvl1pPr>
          </a:lstStyle>
          <a:p>
            <a:r>
              <a:rPr lang="en-US"/>
              <a:t>Click to edit Master title style</a:t>
            </a:r>
          </a:p>
        </p:txBody>
      </p:sp>
      <p:sp>
        <p:nvSpPr>
          <p:cNvPr id="3" name="Subtitle 2">
            <a:extLst>
              <a:ext uri="{FF2B5EF4-FFF2-40B4-BE49-F238E27FC236}">
                <a16:creationId xmlns:a16="http://schemas.microsoft.com/office/drawing/2014/main" id="{635741E7-052C-40A6-A55F-859D5A8B86EF}"/>
              </a:ext>
            </a:extLst>
          </p:cNvPr>
          <p:cNvSpPr>
            <a:spLocks noGrp="1"/>
          </p:cNvSpPr>
          <p:nvPr>
            <p:ph type="subTitle" idx="1"/>
          </p:nvPr>
        </p:nvSpPr>
        <p:spPr>
          <a:xfrm>
            <a:off x="1143000" y="3602038"/>
            <a:ext cx="6858000" cy="1655762"/>
          </a:xfrm>
        </p:spPr>
        <p:txBody>
          <a:bodyPr/>
          <a:lstStyle>
            <a:lvl1pPr marL="0" indent="0" algn="ctr">
              <a:buNone/>
              <a:defRPr sz="1800"/>
            </a:lvl1pPr>
            <a:lvl2pPr marL="342834" indent="0" algn="ctr">
              <a:buNone/>
              <a:defRPr sz="1500"/>
            </a:lvl2pPr>
            <a:lvl3pPr marL="685669" indent="0" algn="ctr">
              <a:buNone/>
              <a:defRPr sz="1350"/>
            </a:lvl3pPr>
            <a:lvl4pPr marL="1028503" indent="0" algn="ctr">
              <a:buNone/>
              <a:defRPr sz="1200"/>
            </a:lvl4pPr>
            <a:lvl5pPr marL="1371337" indent="0" algn="ctr">
              <a:buNone/>
              <a:defRPr sz="1200"/>
            </a:lvl5pPr>
            <a:lvl6pPr marL="1714171" indent="0" algn="ctr">
              <a:buNone/>
              <a:defRPr sz="1200"/>
            </a:lvl6pPr>
            <a:lvl7pPr marL="2057006" indent="0" algn="ctr">
              <a:buNone/>
              <a:defRPr sz="1200"/>
            </a:lvl7pPr>
            <a:lvl8pPr marL="2399839" indent="0" algn="ctr">
              <a:buNone/>
              <a:defRPr sz="1200"/>
            </a:lvl8pPr>
            <a:lvl9pPr marL="2742673"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D746B10-1126-4EFC-A517-E61955EBE3CE}"/>
              </a:ext>
            </a:extLst>
          </p:cNvPr>
          <p:cNvSpPr>
            <a:spLocks noGrp="1"/>
          </p:cNvSpPr>
          <p:nvPr>
            <p:ph type="dt" sz="half" idx="10"/>
          </p:nvPr>
        </p:nvSpPr>
        <p:spPr/>
        <p:txBody>
          <a:bodyPr/>
          <a:lstStyle/>
          <a:p>
            <a:fld id="{0537CCF4-7AC1-40BB-B6FF-4361214D7DD8}" type="datetimeFigureOut">
              <a:rPr lang="en-US" smtClean="0"/>
              <a:t>6/21/2018</a:t>
            </a:fld>
            <a:endParaRPr lang="en-US"/>
          </a:p>
        </p:txBody>
      </p:sp>
      <p:sp>
        <p:nvSpPr>
          <p:cNvPr id="5" name="Footer Placeholder 4">
            <a:extLst>
              <a:ext uri="{FF2B5EF4-FFF2-40B4-BE49-F238E27FC236}">
                <a16:creationId xmlns:a16="http://schemas.microsoft.com/office/drawing/2014/main" id="{08EC877C-ED7C-4CBC-BA5A-1F6FBB6ADE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E6562-EC7F-43B3-8709-1D0D3D9BF2EA}"/>
              </a:ext>
            </a:extLst>
          </p:cNvPr>
          <p:cNvSpPr>
            <a:spLocks noGrp="1"/>
          </p:cNvSpPr>
          <p:nvPr>
            <p:ph type="sldNum" sz="quarter" idx="12"/>
          </p:nvPr>
        </p:nvSpPr>
        <p:spPr/>
        <p:txBody>
          <a:bodyPr/>
          <a:lstStyle/>
          <a:p>
            <a:fld id="{EB5D0C01-6D90-4530-B24D-E0C7E5BE8D75}" type="slidenum">
              <a:rPr lang="en-US" smtClean="0"/>
              <a:t>‹Nº›</a:t>
            </a:fld>
            <a:endParaRPr lang="en-US"/>
          </a:p>
        </p:txBody>
      </p:sp>
    </p:spTree>
    <p:extLst>
      <p:ext uri="{BB962C8B-B14F-4D97-AF65-F5344CB8AC3E}">
        <p14:creationId xmlns:p14="http://schemas.microsoft.com/office/powerpoint/2010/main" val="3667875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6824E-F704-4E41-8872-4E2A03F5D7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559751-A3C6-43B5-A2EF-30F6020C420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9C61C3-F897-427E-BA1B-679AD297465C}"/>
              </a:ext>
            </a:extLst>
          </p:cNvPr>
          <p:cNvSpPr>
            <a:spLocks noGrp="1"/>
          </p:cNvSpPr>
          <p:nvPr>
            <p:ph type="dt" sz="half" idx="10"/>
          </p:nvPr>
        </p:nvSpPr>
        <p:spPr/>
        <p:txBody>
          <a:bodyPr/>
          <a:lstStyle/>
          <a:p>
            <a:fld id="{0537CCF4-7AC1-40BB-B6FF-4361214D7DD8}" type="datetimeFigureOut">
              <a:rPr lang="en-US" smtClean="0"/>
              <a:t>6/21/2018</a:t>
            </a:fld>
            <a:endParaRPr lang="en-US"/>
          </a:p>
        </p:txBody>
      </p:sp>
      <p:sp>
        <p:nvSpPr>
          <p:cNvPr id="5" name="Footer Placeholder 4">
            <a:extLst>
              <a:ext uri="{FF2B5EF4-FFF2-40B4-BE49-F238E27FC236}">
                <a16:creationId xmlns:a16="http://schemas.microsoft.com/office/drawing/2014/main" id="{B75DB6F4-4217-41CD-B203-CCFCBE9970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B8F8F-3C93-4C83-BDF3-6102AC1C4C10}"/>
              </a:ext>
            </a:extLst>
          </p:cNvPr>
          <p:cNvSpPr>
            <a:spLocks noGrp="1"/>
          </p:cNvSpPr>
          <p:nvPr>
            <p:ph type="sldNum" sz="quarter" idx="12"/>
          </p:nvPr>
        </p:nvSpPr>
        <p:spPr/>
        <p:txBody>
          <a:bodyPr/>
          <a:lstStyle/>
          <a:p>
            <a:fld id="{EB5D0C01-6D90-4530-B24D-E0C7E5BE8D75}" type="slidenum">
              <a:rPr lang="en-US" smtClean="0"/>
              <a:t>‹Nº›</a:t>
            </a:fld>
            <a:endParaRPr lang="en-US"/>
          </a:p>
        </p:txBody>
      </p:sp>
    </p:spTree>
    <p:extLst>
      <p:ext uri="{BB962C8B-B14F-4D97-AF65-F5344CB8AC3E}">
        <p14:creationId xmlns:p14="http://schemas.microsoft.com/office/powerpoint/2010/main" val="6195251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2F983-1468-48D1-8730-B72EC2415871}"/>
              </a:ext>
            </a:extLst>
          </p:cNvPr>
          <p:cNvSpPr>
            <a:spLocks noGrp="1"/>
          </p:cNvSpPr>
          <p:nvPr>
            <p:ph type="title"/>
          </p:nvPr>
        </p:nvSpPr>
        <p:spPr>
          <a:xfrm>
            <a:off x="623888" y="1709740"/>
            <a:ext cx="7886700" cy="2852737"/>
          </a:xfrm>
        </p:spPr>
        <p:txBody>
          <a:bodyPr anchor="b"/>
          <a:lstStyle>
            <a:lvl1pPr>
              <a:defRPr sz="4499"/>
            </a:lvl1pPr>
          </a:lstStyle>
          <a:p>
            <a:r>
              <a:rPr lang="en-US"/>
              <a:t>Click to edit Master title style</a:t>
            </a:r>
          </a:p>
        </p:txBody>
      </p:sp>
      <p:sp>
        <p:nvSpPr>
          <p:cNvPr id="3" name="Text Placeholder 2">
            <a:extLst>
              <a:ext uri="{FF2B5EF4-FFF2-40B4-BE49-F238E27FC236}">
                <a16:creationId xmlns:a16="http://schemas.microsoft.com/office/drawing/2014/main" id="{84898D8F-00C4-4116-BEFC-13B7DDF5ABCD}"/>
              </a:ext>
            </a:extLst>
          </p:cNvPr>
          <p:cNvSpPr>
            <a:spLocks noGrp="1"/>
          </p:cNvSpPr>
          <p:nvPr>
            <p:ph type="body" idx="1"/>
          </p:nvPr>
        </p:nvSpPr>
        <p:spPr>
          <a:xfrm>
            <a:off x="623888" y="4589465"/>
            <a:ext cx="7886700" cy="1500187"/>
          </a:xfrm>
        </p:spPr>
        <p:txBody>
          <a:bodyPr/>
          <a:lstStyle>
            <a:lvl1pPr marL="0" indent="0">
              <a:buNone/>
              <a:defRPr sz="1800">
                <a:solidFill>
                  <a:schemeClr val="tx1">
                    <a:tint val="75000"/>
                  </a:schemeClr>
                </a:solidFill>
              </a:defRPr>
            </a:lvl1pPr>
            <a:lvl2pPr marL="342834" indent="0">
              <a:buNone/>
              <a:defRPr sz="1500">
                <a:solidFill>
                  <a:schemeClr val="tx1">
                    <a:tint val="75000"/>
                  </a:schemeClr>
                </a:solidFill>
              </a:defRPr>
            </a:lvl2pPr>
            <a:lvl3pPr marL="685669" indent="0">
              <a:buNone/>
              <a:defRPr sz="1350">
                <a:solidFill>
                  <a:schemeClr val="tx1">
                    <a:tint val="75000"/>
                  </a:schemeClr>
                </a:solidFill>
              </a:defRPr>
            </a:lvl3pPr>
            <a:lvl4pPr marL="1028503" indent="0">
              <a:buNone/>
              <a:defRPr sz="1200">
                <a:solidFill>
                  <a:schemeClr val="tx1">
                    <a:tint val="75000"/>
                  </a:schemeClr>
                </a:solidFill>
              </a:defRPr>
            </a:lvl4pPr>
            <a:lvl5pPr marL="1371337" indent="0">
              <a:buNone/>
              <a:defRPr sz="1200">
                <a:solidFill>
                  <a:schemeClr val="tx1">
                    <a:tint val="75000"/>
                  </a:schemeClr>
                </a:solidFill>
              </a:defRPr>
            </a:lvl5pPr>
            <a:lvl6pPr marL="1714171" indent="0">
              <a:buNone/>
              <a:defRPr sz="1200">
                <a:solidFill>
                  <a:schemeClr val="tx1">
                    <a:tint val="75000"/>
                  </a:schemeClr>
                </a:solidFill>
              </a:defRPr>
            </a:lvl6pPr>
            <a:lvl7pPr marL="2057006" indent="0">
              <a:buNone/>
              <a:defRPr sz="1200">
                <a:solidFill>
                  <a:schemeClr val="tx1">
                    <a:tint val="75000"/>
                  </a:schemeClr>
                </a:solidFill>
              </a:defRPr>
            </a:lvl7pPr>
            <a:lvl8pPr marL="2399839" indent="0">
              <a:buNone/>
              <a:defRPr sz="1200">
                <a:solidFill>
                  <a:schemeClr val="tx1">
                    <a:tint val="75000"/>
                  </a:schemeClr>
                </a:solidFill>
              </a:defRPr>
            </a:lvl8pPr>
            <a:lvl9pPr marL="2742673"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35E95D-14C9-4A7F-A174-12A3380DA24C}"/>
              </a:ext>
            </a:extLst>
          </p:cNvPr>
          <p:cNvSpPr>
            <a:spLocks noGrp="1"/>
          </p:cNvSpPr>
          <p:nvPr>
            <p:ph type="dt" sz="half" idx="10"/>
          </p:nvPr>
        </p:nvSpPr>
        <p:spPr/>
        <p:txBody>
          <a:bodyPr/>
          <a:lstStyle/>
          <a:p>
            <a:fld id="{0537CCF4-7AC1-40BB-B6FF-4361214D7DD8}" type="datetimeFigureOut">
              <a:rPr lang="en-US" smtClean="0"/>
              <a:t>6/21/2018</a:t>
            </a:fld>
            <a:endParaRPr lang="en-US"/>
          </a:p>
        </p:txBody>
      </p:sp>
      <p:sp>
        <p:nvSpPr>
          <p:cNvPr id="5" name="Footer Placeholder 4">
            <a:extLst>
              <a:ext uri="{FF2B5EF4-FFF2-40B4-BE49-F238E27FC236}">
                <a16:creationId xmlns:a16="http://schemas.microsoft.com/office/drawing/2014/main" id="{1FC5EEFD-69CB-4F9F-BCBD-86DE039D2B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D493D1-AE2F-411A-A080-5524009DF47D}"/>
              </a:ext>
            </a:extLst>
          </p:cNvPr>
          <p:cNvSpPr>
            <a:spLocks noGrp="1"/>
          </p:cNvSpPr>
          <p:nvPr>
            <p:ph type="sldNum" sz="quarter" idx="12"/>
          </p:nvPr>
        </p:nvSpPr>
        <p:spPr/>
        <p:txBody>
          <a:bodyPr/>
          <a:lstStyle/>
          <a:p>
            <a:fld id="{EB5D0C01-6D90-4530-B24D-E0C7E5BE8D75}" type="slidenum">
              <a:rPr lang="en-US" smtClean="0"/>
              <a:t>‹Nº›</a:t>
            </a:fld>
            <a:endParaRPr lang="en-US"/>
          </a:p>
        </p:txBody>
      </p:sp>
    </p:spTree>
    <p:extLst>
      <p:ext uri="{BB962C8B-B14F-4D97-AF65-F5344CB8AC3E}">
        <p14:creationId xmlns:p14="http://schemas.microsoft.com/office/powerpoint/2010/main" val="235450152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05107-81B8-444C-9D39-D217DEF5CD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35182D-B037-475E-BFB9-CC6A4817589D}"/>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BFAEB0-411F-45FA-8515-56A59A93EEE7}"/>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82491D-485D-4E61-9AF6-2035F1968BAA}"/>
              </a:ext>
            </a:extLst>
          </p:cNvPr>
          <p:cNvSpPr>
            <a:spLocks noGrp="1"/>
          </p:cNvSpPr>
          <p:nvPr>
            <p:ph type="dt" sz="half" idx="10"/>
          </p:nvPr>
        </p:nvSpPr>
        <p:spPr/>
        <p:txBody>
          <a:bodyPr/>
          <a:lstStyle/>
          <a:p>
            <a:fld id="{0537CCF4-7AC1-40BB-B6FF-4361214D7DD8}" type="datetimeFigureOut">
              <a:rPr lang="en-US" smtClean="0"/>
              <a:t>6/21/2018</a:t>
            </a:fld>
            <a:endParaRPr lang="en-US"/>
          </a:p>
        </p:txBody>
      </p:sp>
      <p:sp>
        <p:nvSpPr>
          <p:cNvPr id="6" name="Footer Placeholder 5">
            <a:extLst>
              <a:ext uri="{FF2B5EF4-FFF2-40B4-BE49-F238E27FC236}">
                <a16:creationId xmlns:a16="http://schemas.microsoft.com/office/drawing/2014/main" id="{AB35BC36-51F3-4507-AC7B-2EC2D75DCB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5C91DA-A6A0-4350-A5C0-5310F1ECAE54}"/>
              </a:ext>
            </a:extLst>
          </p:cNvPr>
          <p:cNvSpPr>
            <a:spLocks noGrp="1"/>
          </p:cNvSpPr>
          <p:nvPr>
            <p:ph type="sldNum" sz="quarter" idx="12"/>
          </p:nvPr>
        </p:nvSpPr>
        <p:spPr/>
        <p:txBody>
          <a:bodyPr/>
          <a:lstStyle/>
          <a:p>
            <a:fld id="{EB5D0C01-6D90-4530-B24D-E0C7E5BE8D75}" type="slidenum">
              <a:rPr lang="en-US" smtClean="0"/>
              <a:t>‹Nº›</a:t>
            </a:fld>
            <a:endParaRPr lang="en-US"/>
          </a:p>
        </p:txBody>
      </p:sp>
    </p:spTree>
    <p:extLst>
      <p:ext uri="{BB962C8B-B14F-4D97-AF65-F5344CB8AC3E}">
        <p14:creationId xmlns:p14="http://schemas.microsoft.com/office/powerpoint/2010/main" val="10739872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AAFD-4BD9-46AC-B774-C5D0719B3BA0}"/>
              </a:ext>
            </a:extLst>
          </p:cNvPr>
          <p:cNvSpPr>
            <a:spLocks noGrp="1"/>
          </p:cNvSpPr>
          <p:nvPr>
            <p:ph type="title"/>
          </p:nvPr>
        </p:nvSpPr>
        <p:spPr>
          <a:xfrm>
            <a:off x="629841" y="365127"/>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A0BC47-907F-4689-B7A7-129DAF042307}"/>
              </a:ext>
            </a:extLst>
          </p:cNvPr>
          <p:cNvSpPr>
            <a:spLocks noGrp="1"/>
          </p:cNvSpPr>
          <p:nvPr>
            <p:ph type="body" idx="1"/>
          </p:nvPr>
        </p:nvSpPr>
        <p:spPr>
          <a:xfrm>
            <a:off x="629842" y="1681163"/>
            <a:ext cx="3868340" cy="823912"/>
          </a:xfrm>
        </p:spPr>
        <p:txBody>
          <a:bodyPr anchor="b"/>
          <a:lstStyle>
            <a:lvl1pPr marL="0" indent="0">
              <a:buNone/>
              <a:defRPr sz="1800" b="1"/>
            </a:lvl1pPr>
            <a:lvl2pPr marL="342834" indent="0">
              <a:buNone/>
              <a:defRPr sz="1500" b="1"/>
            </a:lvl2pPr>
            <a:lvl3pPr marL="685669" indent="0">
              <a:buNone/>
              <a:defRPr sz="1350" b="1"/>
            </a:lvl3pPr>
            <a:lvl4pPr marL="1028503" indent="0">
              <a:buNone/>
              <a:defRPr sz="1200" b="1"/>
            </a:lvl4pPr>
            <a:lvl5pPr marL="1371337" indent="0">
              <a:buNone/>
              <a:defRPr sz="1200" b="1"/>
            </a:lvl5pPr>
            <a:lvl6pPr marL="1714171" indent="0">
              <a:buNone/>
              <a:defRPr sz="1200" b="1"/>
            </a:lvl6pPr>
            <a:lvl7pPr marL="2057006" indent="0">
              <a:buNone/>
              <a:defRPr sz="1200" b="1"/>
            </a:lvl7pPr>
            <a:lvl8pPr marL="2399839" indent="0">
              <a:buNone/>
              <a:defRPr sz="1200" b="1"/>
            </a:lvl8pPr>
            <a:lvl9pPr marL="2742673"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35D4D120-2FB3-498F-978E-19B20582AD69}"/>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D62925-5F47-4389-BC8E-BB9F50F45F0C}"/>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834" indent="0">
              <a:buNone/>
              <a:defRPr sz="1500" b="1"/>
            </a:lvl2pPr>
            <a:lvl3pPr marL="685669" indent="0">
              <a:buNone/>
              <a:defRPr sz="1350" b="1"/>
            </a:lvl3pPr>
            <a:lvl4pPr marL="1028503" indent="0">
              <a:buNone/>
              <a:defRPr sz="1200" b="1"/>
            </a:lvl4pPr>
            <a:lvl5pPr marL="1371337" indent="0">
              <a:buNone/>
              <a:defRPr sz="1200" b="1"/>
            </a:lvl5pPr>
            <a:lvl6pPr marL="1714171" indent="0">
              <a:buNone/>
              <a:defRPr sz="1200" b="1"/>
            </a:lvl6pPr>
            <a:lvl7pPr marL="2057006" indent="0">
              <a:buNone/>
              <a:defRPr sz="1200" b="1"/>
            </a:lvl7pPr>
            <a:lvl8pPr marL="2399839" indent="0">
              <a:buNone/>
              <a:defRPr sz="1200" b="1"/>
            </a:lvl8pPr>
            <a:lvl9pPr marL="2742673"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2070C22D-7C2E-46D4-A31E-A3931D163488}"/>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9E55B9-0A7B-4CBD-B7E6-631D40FA95F6}"/>
              </a:ext>
            </a:extLst>
          </p:cNvPr>
          <p:cNvSpPr>
            <a:spLocks noGrp="1"/>
          </p:cNvSpPr>
          <p:nvPr>
            <p:ph type="dt" sz="half" idx="10"/>
          </p:nvPr>
        </p:nvSpPr>
        <p:spPr/>
        <p:txBody>
          <a:bodyPr/>
          <a:lstStyle/>
          <a:p>
            <a:fld id="{0537CCF4-7AC1-40BB-B6FF-4361214D7DD8}" type="datetimeFigureOut">
              <a:rPr lang="en-US" smtClean="0"/>
              <a:t>6/21/2018</a:t>
            </a:fld>
            <a:endParaRPr lang="en-US"/>
          </a:p>
        </p:txBody>
      </p:sp>
      <p:sp>
        <p:nvSpPr>
          <p:cNvPr id="8" name="Footer Placeholder 7">
            <a:extLst>
              <a:ext uri="{FF2B5EF4-FFF2-40B4-BE49-F238E27FC236}">
                <a16:creationId xmlns:a16="http://schemas.microsoft.com/office/drawing/2014/main" id="{38CE6ACB-3573-4C66-A8F2-90B88240AFC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0D6AB7-9A77-47C5-A12A-946E14171BE4}"/>
              </a:ext>
            </a:extLst>
          </p:cNvPr>
          <p:cNvSpPr>
            <a:spLocks noGrp="1"/>
          </p:cNvSpPr>
          <p:nvPr>
            <p:ph type="sldNum" sz="quarter" idx="12"/>
          </p:nvPr>
        </p:nvSpPr>
        <p:spPr/>
        <p:txBody>
          <a:bodyPr/>
          <a:lstStyle/>
          <a:p>
            <a:fld id="{EB5D0C01-6D90-4530-B24D-E0C7E5BE8D75}" type="slidenum">
              <a:rPr lang="en-US" smtClean="0"/>
              <a:t>‹Nº›</a:t>
            </a:fld>
            <a:endParaRPr lang="en-US"/>
          </a:p>
        </p:txBody>
      </p:sp>
    </p:spTree>
    <p:extLst>
      <p:ext uri="{BB962C8B-B14F-4D97-AF65-F5344CB8AC3E}">
        <p14:creationId xmlns:p14="http://schemas.microsoft.com/office/powerpoint/2010/main" val="314869074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557CA-14D7-488E-AE59-A33C366F8E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C72DE5-3FBB-4B27-956A-7818BE374571}"/>
              </a:ext>
            </a:extLst>
          </p:cNvPr>
          <p:cNvSpPr>
            <a:spLocks noGrp="1"/>
          </p:cNvSpPr>
          <p:nvPr>
            <p:ph type="dt" sz="half" idx="10"/>
          </p:nvPr>
        </p:nvSpPr>
        <p:spPr/>
        <p:txBody>
          <a:bodyPr/>
          <a:lstStyle/>
          <a:p>
            <a:fld id="{0537CCF4-7AC1-40BB-B6FF-4361214D7DD8}" type="datetimeFigureOut">
              <a:rPr lang="en-US" smtClean="0"/>
              <a:t>6/21/2018</a:t>
            </a:fld>
            <a:endParaRPr lang="en-US"/>
          </a:p>
        </p:txBody>
      </p:sp>
      <p:sp>
        <p:nvSpPr>
          <p:cNvPr id="4" name="Footer Placeholder 3">
            <a:extLst>
              <a:ext uri="{FF2B5EF4-FFF2-40B4-BE49-F238E27FC236}">
                <a16:creationId xmlns:a16="http://schemas.microsoft.com/office/drawing/2014/main" id="{ACB4810D-3F1D-43DA-B9C5-34902DD183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B2F98A-38CC-4B34-B06D-576334515D12}"/>
              </a:ext>
            </a:extLst>
          </p:cNvPr>
          <p:cNvSpPr>
            <a:spLocks noGrp="1"/>
          </p:cNvSpPr>
          <p:nvPr>
            <p:ph type="sldNum" sz="quarter" idx="12"/>
          </p:nvPr>
        </p:nvSpPr>
        <p:spPr/>
        <p:txBody>
          <a:bodyPr/>
          <a:lstStyle/>
          <a:p>
            <a:fld id="{EB5D0C01-6D90-4530-B24D-E0C7E5BE8D75}" type="slidenum">
              <a:rPr lang="en-US" smtClean="0"/>
              <a:t>‹Nº›</a:t>
            </a:fld>
            <a:endParaRPr lang="en-US"/>
          </a:p>
        </p:txBody>
      </p:sp>
    </p:spTree>
    <p:extLst>
      <p:ext uri="{BB962C8B-B14F-4D97-AF65-F5344CB8AC3E}">
        <p14:creationId xmlns:p14="http://schemas.microsoft.com/office/powerpoint/2010/main" val="145794883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8EE06F-1BD0-4BBB-95C4-DB923AF8DC77}"/>
              </a:ext>
            </a:extLst>
          </p:cNvPr>
          <p:cNvSpPr>
            <a:spLocks noGrp="1"/>
          </p:cNvSpPr>
          <p:nvPr>
            <p:ph type="dt" sz="half" idx="10"/>
          </p:nvPr>
        </p:nvSpPr>
        <p:spPr/>
        <p:txBody>
          <a:bodyPr/>
          <a:lstStyle/>
          <a:p>
            <a:fld id="{0537CCF4-7AC1-40BB-B6FF-4361214D7DD8}" type="datetimeFigureOut">
              <a:rPr lang="en-US" smtClean="0"/>
              <a:t>6/21/2018</a:t>
            </a:fld>
            <a:endParaRPr lang="en-US"/>
          </a:p>
        </p:txBody>
      </p:sp>
      <p:sp>
        <p:nvSpPr>
          <p:cNvPr id="3" name="Footer Placeholder 2">
            <a:extLst>
              <a:ext uri="{FF2B5EF4-FFF2-40B4-BE49-F238E27FC236}">
                <a16:creationId xmlns:a16="http://schemas.microsoft.com/office/drawing/2014/main" id="{6DEF3998-6978-4DBB-95DB-7AD20D6DED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3676F9-916D-4ED5-9C28-204DA46BC3B4}"/>
              </a:ext>
            </a:extLst>
          </p:cNvPr>
          <p:cNvSpPr>
            <a:spLocks noGrp="1"/>
          </p:cNvSpPr>
          <p:nvPr>
            <p:ph type="sldNum" sz="quarter" idx="12"/>
          </p:nvPr>
        </p:nvSpPr>
        <p:spPr/>
        <p:txBody>
          <a:bodyPr/>
          <a:lstStyle/>
          <a:p>
            <a:fld id="{EB5D0C01-6D90-4530-B24D-E0C7E5BE8D75}" type="slidenum">
              <a:rPr lang="en-US" smtClean="0"/>
              <a:t>‹Nº›</a:t>
            </a:fld>
            <a:endParaRPr lang="en-US"/>
          </a:p>
        </p:txBody>
      </p:sp>
    </p:spTree>
    <p:extLst>
      <p:ext uri="{BB962C8B-B14F-4D97-AF65-F5344CB8AC3E}">
        <p14:creationId xmlns:p14="http://schemas.microsoft.com/office/powerpoint/2010/main" val="4007000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3399FF"/>
                </a:solidFill>
              </a:rPr>
              <a:t>LAB</a:t>
            </a:r>
          </a:p>
        </p:txBody>
      </p:sp>
      <p:sp>
        <p:nvSpPr>
          <p:cNvPr id="8" name="Text Placeholder 4">
            <a:extLst>
              <a:ext uri="{FF2B5EF4-FFF2-40B4-BE49-F238E27FC236}">
                <a16:creationId xmlns:a16="http://schemas.microsoft.com/office/drawing/2014/main" id="{10E0EB35-1ACE-4DBD-9585-A5ED9578289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D664-BA50-4F6B-A242-A73EBDCE1A7D}"/>
              </a:ext>
            </a:extLst>
          </p:cNvPr>
          <p:cNvSpPr>
            <a:spLocks noGrp="1"/>
          </p:cNvSpPr>
          <p:nvPr>
            <p:ph type="title"/>
          </p:nvPr>
        </p:nvSpPr>
        <p:spPr>
          <a:xfrm>
            <a:off x="629842"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C274D66-3CAC-441F-A78E-7BD0B4AB7249}"/>
              </a:ext>
            </a:extLst>
          </p:cNvPr>
          <p:cNvSpPr>
            <a:spLocks noGrp="1"/>
          </p:cNvSpPr>
          <p:nvPr>
            <p:ph idx="1"/>
          </p:nvPr>
        </p:nvSpPr>
        <p:spPr>
          <a:xfrm>
            <a:off x="3887392" y="987427"/>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AEA484-D7EC-45D1-803E-C96AECFC9213}"/>
              </a:ext>
            </a:extLst>
          </p:cNvPr>
          <p:cNvSpPr>
            <a:spLocks noGrp="1"/>
          </p:cNvSpPr>
          <p:nvPr>
            <p:ph type="body" sz="half" idx="2"/>
          </p:nvPr>
        </p:nvSpPr>
        <p:spPr>
          <a:xfrm>
            <a:off x="629842" y="2057400"/>
            <a:ext cx="2949178" cy="3811588"/>
          </a:xfrm>
        </p:spPr>
        <p:txBody>
          <a:bodyPr/>
          <a:lstStyle>
            <a:lvl1pPr marL="0" indent="0">
              <a:buNone/>
              <a:defRPr sz="1200"/>
            </a:lvl1pPr>
            <a:lvl2pPr marL="342834" indent="0">
              <a:buNone/>
              <a:defRPr sz="1050"/>
            </a:lvl2pPr>
            <a:lvl3pPr marL="685669" indent="0">
              <a:buNone/>
              <a:defRPr sz="900"/>
            </a:lvl3pPr>
            <a:lvl4pPr marL="1028503" indent="0">
              <a:buNone/>
              <a:defRPr sz="750"/>
            </a:lvl4pPr>
            <a:lvl5pPr marL="1371337" indent="0">
              <a:buNone/>
              <a:defRPr sz="750"/>
            </a:lvl5pPr>
            <a:lvl6pPr marL="1714171" indent="0">
              <a:buNone/>
              <a:defRPr sz="750"/>
            </a:lvl6pPr>
            <a:lvl7pPr marL="2057006" indent="0">
              <a:buNone/>
              <a:defRPr sz="750"/>
            </a:lvl7pPr>
            <a:lvl8pPr marL="2399839" indent="0">
              <a:buNone/>
              <a:defRPr sz="750"/>
            </a:lvl8pPr>
            <a:lvl9pPr marL="2742673"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1913E83-C1CC-4988-BB13-658B421548A5}"/>
              </a:ext>
            </a:extLst>
          </p:cNvPr>
          <p:cNvSpPr>
            <a:spLocks noGrp="1"/>
          </p:cNvSpPr>
          <p:nvPr>
            <p:ph type="dt" sz="half" idx="10"/>
          </p:nvPr>
        </p:nvSpPr>
        <p:spPr/>
        <p:txBody>
          <a:bodyPr/>
          <a:lstStyle/>
          <a:p>
            <a:fld id="{0537CCF4-7AC1-40BB-B6FF-4361214D7DD8}" type="datetimeFigureOut">
              <a:rPr lang="en-US" smtClean="0"/>
              <a:t>6/21/2018</a:t>
            </a:fld>
            <a:endParaRPr lang="en-US"/>
          </a:p>
        </p:txBody>
      </p:sp>
      <p:sp>
        <p:nvSpPr>
          <p:cNvPr id="6" name="Footer Placeholder 5">
            <a:extLst>
              <a:ext uri="{FF2B5EF4-FFF2-40B4-BE49-F238E27FC236}">
                <a16:creationId xmlns:a16="http://schemas.microsoft.com/office/drawing/2014/main" id="{00EA95EB-3B4A-464F-A9A6-11B8F2BB46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3A3D72-95B9-4941-A0D6-9CEBBE70CC83}"/>
              </a:ext>
            </a:extLst>
          </p:cNvPr>
          <p:cNvSpPr>
            <a:spLocks noGrp="1"/>
          </p:cNvSpPr>
          <p:nvPr>
            <p:ph type="sldNum" sz="quarter" idx="12"/>
          </p:nvPr>
        </p:nvSpPr>
        <p:spPr/>
        <p:txBody>
          <a:bodyPr/>
          <a:lstStyle/>
          <a:p>
            <a:fld id="{EB5D0C01-6D90-4530-B24D-E0C7E5BE8D75}" type="slidenum">
              <a:rPr lang="en-US" smtClean="0"/>
              <a:t>‹Nº›</a:t>
            </a:fld>
            <a:endParaRPr lang="en-US"/>
          </a:p>
        </p:txBody>
      </p:sp>
    </p:spTree>
    <p:extLst>
      <p:ext uri="{BB962C8B-B14F-4D97-AF65-F5344CB8AC3E}">
        <p14:creationId xmlns:p14="http://schemas.microsoft.com/office/powerpoint/2010/main" val="42763245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B867C-3DA5-4CBC-981A-F0D6E9C5C0D7}"/>
              </a:ext>
            </a:extLst>
          </p:cNvPr>
          <p:cNvSpPr>
            <a:spLocks noGrp="1"/>
          </p:cNvSpPr>
          <p:nvPr>
            <p:ph type="title"/>
          </p:nvPr>
        </p:nvSpPr>
        <p:spPr>
          <a:xfrm>
            <a:off x="629842"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EAB7AC4-4971-4C55-A07B-BFF5E2E232CA}"/>
              </a:ext>
            </a:extLst>
          </p:cNvPr>
          <p:cNvSpPr>
            <a:spLocks noGrp="1"/>
          </p:cNvSpPr>
          <p:nvPr>
            <p:ph type="pic" idx="1"/>
          </p:nvPr>
        </p:nvSpPr>
        <p:spPr>
          <a:xfrm>
            <a:off x="3887392" y="987427"/>
            <a:ext cx="4629150" cy="4873625"/>
          </a:xfrm>
        </p:spPr>
        <p:txBody>
          <a:bodyPr/>
          <a:lstStyle>
            <a:lvl1pPr marL="0" indent="0">
              <a:buNone/>
              <a:defRPr sz="2400"/>
            </a:lvl1pPr>
            <a:lvl2pPr marL="342834" indent="0">
              <a:buNone/>
              <a:defRPr sz="2100"/>
            </a:lvl2pPr>
            <a:lvl3pPr marL="685669" indent="0">
              <a:buNone/>
              <a:defRPr sz="1800"/>
            </a:lvl3pPr>
            <a:lvl4pPr marL="1028503" indent="0">
              <a:buNone/>
              <a:defRPr sz="1500"/>
            </a:lvl4pPr>
            <a:lvl5pPr marL="1371337" indent="0">
              <a:buNone/>
              <a:defRPr sz="1500"/>
            </a:lvl5pPr>
            <a:lvl6pPr marL="1714171" indent="0">
              <a:buNone/>
              <a:defRPr sz="1500"/>
            </a:lvl6pPr>
            <a:lvl7pPr marL="2057006" indent="0">
              <a:buNone/>
              <a:defRPr sz="1500"/>
            </a:lvl7pPr>
            <a:lvl8pPr marL="2399839" indent="0">
              <a:buNone/>
              <a:defRPr sz="1500"/>
            </a:lvl8pPr>
            <a:lvl9pPr marL="2742673" indent="0">
              <a:buNone/>
              <a:defRPr sz="1500"/>
            </a:lvl9pPr>
          </a:lstStyle>
          <a:p>
            <a:endParaRPr lang="en-US"/>
          </a:p>
        </p:txBody>
      </p:sp>
      <p:sp>
        <p:nvSpPr>
          <p:cNvPr id="4" name="Text Placeholder 3">
            <a:extLst>
              <a:ext uri="{FF2B5EF4-FFF2-40B4-BE49-F238E27FC236}">
                <a16:creationId xmlns:a16="http://schemas.microsoft.com/office/drawing/2014/main" id="{4D5FE166-73DD-4A73-8AC8-029BE4411416}"/>
              </a:ext>
            </a:extLst>
          </p:cNvPr>
          <p:cNvSpPr>
            <a:spLocks noGrp="1"/>
          </p:cNvSpPr>
          <p:nvPr>
            <p:ph type="body" sz="half" idx="2"/>
          </p:nvPr>
        </p:nvSpPr>
        <p:spPr>
          <a:xfrm>
            <a:off x="629842" y="2057400"/>
            <a:ext cx="2949178" cy="3811588"/>
          </a:xfrm>
        </p:spPr>
        <p:txBody>
          <a:bodyPr/>
          <a:lstStyle>
            <a:lvl1pPr marL="0" indent="0">
              <a:buNone/>
              <a:defRPr sz="1200"/>
            </a:lvl1pPr>
            <a:lvl2pPr marL="342834" indent="0">
              <a:buNone/>
              <a:defRPr sz="1050"/>
            </a:lvl2pPr>
            <a:lvl3pPr marL="685669" indent="0">
              <a:buNone/>
              <a:defRPr sz="900"/>
            </a:lvl3pPr>
            <a:lvl4pPr marL="1028503" indent="0">
              <a:buNone/>
              <a:defRPr sz="750"/>
            </a:lvl4pPr>
            <a:lvl5pPr marL="1371337" indent="0">
              <a:buNone/>
              <a:defRPr sz="750"/>
            </a:lvl5pPr>
            <a:lvl6pPr marL="1714171" indent="0">
              <a:buNone/>
              <a:defRPr sz="750"/>
            </a:lvl6pPr>
            <a:lvl7pPr marL="2057006" indent="0">
              <a:buNone/>
              <a:defRPr sz="750"/>
            </a:lvl7pPr>
            <a:lvl8pPr marL="2399839" indent="0">
              <a:buNone/>
              <a:defRPr sz="750"/>
            </a:lvl8pPr>
            <a:lvl9pPr marL="2742673"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5DCF0E34-DD3E-4794-81D9-2CD86342C4AC}"/>
              </a:ext>
            </a:extLst>
          </p:cNvPr>
          <p:cNvSpPr>
            <a:spLocks noGrp="1"/>
          </p:cNvSpPr>
          <p:nvPr>
            <p:ph type="dt" sz="half" idx="10"/>
          </p:nvPr>
        </p:nvSpPr>
        <p:spPr/>
        <p:txBody>
          <a:bodyPr/>
          <a:lstStyle/>
          <a:p>
            <a:fld id="{0537CCF4-7AC1-40BB-B6FF-4361214D7DD8}" type="datetimeFigureOut">
              <a:rPr lang="en-US" smtClean="0"/>
              <a:t>6/21/2018</a:t>
            </a:fld>
            <a:endParaRPr lang="en-US"/>
          </a:p>
        </p:txBody>
      </p:sp>
      <p:sp>
        <p:nvSpPr>
          <p:cNvPr id="6" name="Footer Placeholder 5">
            <a:extLst>
              <a:ext uri="{FF2B5EF4-FFF2-40B4-BE49-F238E27FC236}">
                <a16:creationId xmlns:a16="http://schemas.microsoft.com/office/drawing/2014/main" id="{19612C23-250D-4398-9B3C-CB6AC86B47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D2A67E-F8E7-4547-B326-46C9C3F005DF}"/>
              </a:ext>
            </a:extLst>
          </p:cNvPr>
          <p:cNvSpPr>
            <a:spLocks noGrp="1"/>
          </p:cNvSpPr>
          <p:nvPr>
            <p:ph type="sldNum" sz="quarter" idx="12"/>
          </p:nvPr>
        </p:nvSpPr>
        <p:spPr/>
        <p:txBody>
          <a:bodyPr/>
          <a:lstStyle/>
          <a:p>
            <a:fld id="{EB5D0C01-6D90-4530-B24D-E0C7E5BE8D75}" type="slidenum">
              <a:rPr lang="en-US" smtClean="0"/>
              <a:t>‹Nº›</a:t>
            </a:fld>
            <a:endParaRPr lang="en-US"/>
          </a:p>
        </p:txBody>
      </p:sp>
    </p:spTree>
    <p:extLst>
      <p:ext uri="{BB962C8B-B14F-4D97-AF65-F5344CB8AC3E}">
        <p14:creationId xmlns:p14="http://schemas.microsoft.com/office/powerpoint/2010/main" val="75163117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DC08B-C82B-4ED0-AEB6-912C6D9F13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8BD01D-7EA8-43A2-BFE6-AA254269DDC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5F5786-9716-4E10-99DE-CDCA705E9A51}"/>
              </a:ext>
            </a:extLst>
          </p:cNvPr>
          <p:cNvSpPr>
            <a:spLocks noGrp="1"/>
          </p:cNvSpPr>
          <p:nvPr>
            <p:ph type="dt" sz="half" idx="10"/>
          </p:nvPr>
        </p:nvSpPr>
        <p:spPr/>
        <p:txBody>
          <a:bodyPr/>
          <a:lstStyle/>
          <a:p>
            <a:fld id="{0537CCF4-7AC1-40BB-B6FF-4361214D7DD8}" type="datetimeFigureOut">
              <a:rPr lang="en-US" smtClean="0"/>
              <a:t>6/21/2018</a:t>
            </a:fld>
            <a:endParaRPr lang="en-US"/>
          </a:p>
        </p:txBody>
      </p:sp>
      <p:sp>
        <p:nvSpPr>
          <p:cNvPr id="5" name="Footer Placeholder 4">
            <a:extLst>
              <a:ext uri="{FF2B5EF4-FFF2-40B4-BE49-F238E27FC236}">
                <a16:creationId xmlns:a16="http://schemas.microsoft.com/office/drawing/2014/main" id="{F9A6E98E-8CB2-4BC5-928A-8D8902BFB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9561AD-A897-424E-8D2F-E4F436EBAEAB}"/>
              </a:ext>
            </a:extLst>
          </p:cNvPr>
          <p:cNvSpPr>
            <a:spLocks noGrp="1"/>
          </p:cNvSpPr>
          <p:nvPr>
            <p:ph type="sldNum" sz="quarter" idx="12"/>
          </p:nvPr>
        </p:nvSpPr>
        <p:spPr/>
        <p:txBody>
          <a:bodyPr/>
          <a:lstStyle/>
          <a:p>
            <a:fld id="{EB5D0C01-6D90-4530-B24D-E0C7E5BE8D75}" type="slidenum">
              <a:rPr lang="en-US" smtClean="0"/>
              <a:t>‹Nº›</a:t>
            </a:fld>
            <a:endParaRPr lang="en-US"/>
          </a:p>
        </p:txBody>
      </p:sp>
    </p:spTree>
    <p:extLst>
      <p:ext uri="{BB962C8B-B14F-4D97-AF65-F5344CB8AC3E}">
        <p14:creationId xmlns:p14="http://schemas.microsoft.com/office/powerpoint/2010/main" val="12000726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FF4209-2B0E-4EEB-A079-736E433B3A62}"/>
              </a:ext>
            </a:extLst>
          </p:cNvPr>
          <p:cNvSpPr>
            <a:spLocks noGrp="1"/>
          </p:cNvSpPr>
          <p:nvPr>
            <p:ph type="title" orient="vert"/>
          </p:nvPr>
        </p:nvSpPr>
        <p:spPr>
          <a:xfrm>
            <a:off x="6543675" y="365126"/>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D939CA-AB1E-47E4-AD25-4988D21C6F41}"/>
              </a:ext>
            </a:extLst>
          </p:cNvPr>
          <p:cNvSpPr>
            <a:spLocks noGrp="1"/>
          </p:cNvSpPr>
          <p:nvPr>
            <p:ph type="body" orient="vert" idx="1"/>
          </p:nvPr>
        </p:nvSpPr>
        <p:spPr>
          <a:xfrm>
            <a:off x="628651" y="365126"/>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1A96C-E445-4E34-9CC7-69ED0009794C}"/>
              </a:ext>
            </a:extLst>
          </p:cNvPr>
          <p:cNvSpPr>
            <a:spLocks noGrp="1"/>
          </p:cNvSpPr>
          <p:nvPr>
            <p:ph type="dt" sz="half" idx="10"/>
          </p:nvPr>
        </p:nvSpPr>
        <p:spPr/>
        <p:txBody>
          <a:bodyPr/>
          <a:lstStyle/>
          <a:p>
            <a:fld id="{0537CCF4-7AC1-40BB-B6FF-4361214D7DD8}" type="datetimeFigureOut">
              <a:rPr lang="en-US" smtClean="0"/>
              <a:t>6/21/2018</a:t>
            </a:fld>
            <a:endParaRPr lang="en-US"/>
          </a:p>
        </p:txBody>
      </p:sp>
      <p:sp>
        <p:nvSpPr>
          <p:cNvPr id="5" name="Footer Placeholder 4">
            <a:extLst>
              <a:ext uri="{FF2B5EF4-FFF2-40B4-BE49-F238E27FC236}">
                <a16:creationId xmlns:a16="http://schemas.microsoft.com/office/drawing/2014/main" id="{5800E78A-7333-4820-A665-78898735D3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D2DC0A-B93B-4C68-99F4-3F42FCAA065C}"/>
              </a:ext>
            </a:extLst>
          </p:cNvPr>
          <p:cNvSpPr>
            <a:spLocks noGrp="1"/>
          </p:cNvSpPr>
          <p:nvPr>
            <p:ph type="sldNum" sz="quarter" idx="12"/>
          </p:nvPr>
        </p:nvSpPr>
        <p:spPr/>
        <p:txBody>
          <a:bodyPr/>
          <a:lstStyle/>
          <a:p>
            <a:fld id="{EB5D0C01-6D90-4530-B24D-E0C7E5BE8D75}" type="slidenum">
              <a:rPr lang="en-US" smtClean="0"/>
              <a:t>‹Nº›</a:t>
            </a:fld>
            <a:endParaRPr lang="en-US"/>
          </a:p>
        </p:txBody>
      </p:sp>
    </p:spTree>
    <p:extLst>
      <p:ext uri="{BB962C8B-B14F-4D97-AF65-F5344CB8AC3E}">
        <p14:creationId xmlns:p14="http://schemas.microsoft.com/office/powerpoint/2010/main" val="57099443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
        <p:nvSpPr>
          <p:cNvPr id="6" name="Text Placeholder 5"/>
          <p:cNvSpPr>
            <a:spLocks noGrp="1"/>
          </p:cNvSpPr>
          <p:nvPr>
            <p:ph type="body" sz="quarter" idx="10"/>
          </p:nvPr>
        </p:nvSpPr>
        <p:spPr>
          <a:xfrm>
            <a:off x="201931" y="1189177"/>
            <a:ext cx="8740142" cy="47309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05606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#70-777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6" r:id="rId3"/>
    <p:sldLayoutId id="2147483701" r:id="rId4"/>
    <p:sldLayoutId id="2147483662" r:id="rId5"/>
    <p:sldLayoutId id="2147483709" r:id="rId6"/>
    <p:sldLayoutId id="2147483699" r:id="rId7"/>
    <p:sldLayoutId id="2147483702" r:id="rId8"/>
    <p:sldLayoutId id="2147483700" r:id="rId9"/>
    <p:sldLayoutId id="2147483705" r:id="rId10"/>
    <p:sldLayoutId id="2147483703" r:id="rId11"/>
    <p:sldLayoutId id="2147483706" r:id="rId12"/>
    <p:sldLayoutId id="2147483663" r:id="rId13"/>
    <p:sldLayoutId id="2147483664" r:id="rId14"/>
    <p:sldLayoutId id="2147483665" r:id="rId15"/>
    <p:sldLayoutId id="2147483667" r:id="rId16"/>
    <p:sldLayoutId id="2147483668" r:id="rId17"/>
    <p:sldLayoutId id="2147483669" r:id="rId18"/>
    <p:sldLayoutId id="2147483670" r:id="rId19"/>
    <p:sldLayoutId id="2147483671" r:id="rId20"/>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b="0" dirty="0">
              <a:solidFill>
                <a:srgbClr val="FFFFFF"/>
              </a:solidFill>
            </a:endParaRPr>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fontAlgn="auto" hangingPunct="0">
              <a:spcBef>
                <a:spcPts val="0"/>
              </a:spcBef>
              <a:spcAft>
                <a:spcPts val="0"/>
              </a:spcAft>
              <a:defRPr/>
            </a:pPr>
            <a:endParaRPr lang="en-US" b="0" dirty="0">
              <a:solidFill>
                <a:srgbClr val="000000"/>
              </a:solidFill>
              <a:latin typeface="Verdana"/>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707537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912175C-3CF6-487A-9684-5B9CA6422935}" type="datetimeFigureOut">
              <a:rPr lang="en-US" smtClean="0"/>
              <a:t>6/21/2018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C8EB9E8-CA3A-4349-8165-A1A8FED2E9F7}" type="slidenum">
              <a:rPr lang="en-US" smtClean="0"/>
              <a:t>‹Nº›</a:t>
            </a:fld>
            <a:endParaRPr lang="en-US"/>
          </a:p>
        </p:txBody>
      </p:sp>
    </p:spTree>
    <p:extLst>
      <p:ext uri="{BB962C8B-B14F-4D97-AF65-F5344CB8AC3E}">
        <p14:creationId xmlns:p14="http://schemas.microsoft.com/office/powerpoint/2010/main" val="89106697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1" y="6356352"/>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01120C9-890A-4013-ADCB-1DF4AE2150B6}" type="datetimeFigureOut">
              <a:rPr lang="en-US" smtClean="0"/>
              <a:t>6/21/2018</a:t>
            </a:fld>
            <a:endParaRPr lang="en-US"/>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EC3BC81-F2B5-4BD2-808C-0E2507328F7C}" type="slidenum">
              <a:rPr lang="en-US" smtClean="0"/>
              <a:t>‹Nº›</a:t>
            </a:fld>
            <a:endParaRPr lang="en-US"/>
          </a:p>
        </p:txBody>
      </p:sp>
    </p:spTree>
    <p:extLst>
      <p:ext uri="{BB962C8B-B14F-4D97-AF65-F5344CB8AC3E}">
        <p14:creationId xmlns:p14="http://schemas.microsoft.com/office/powerpoint/2010/main" val="3687636153"/>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txStyles>
    <p:titleStyle>
      <a:lvl1pPr algn="l" defTabSz="685669"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17" indent="-171417" algn="l" defTabSz="68566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51" indent="-171417" algn="l" defTabSz="68566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086" indent="-171417" algn="l" defTabSz="68566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920"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754"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589"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23"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56"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90"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69" rtl="0" eaLnBrk="1" latinLnBrk="0" hangingPunct="1">
        <a:defRPr sz="1350" kern="1200">
          <a:solidFill>
            <a:schemeClr val="tx1"/>
          </a:solidFill>
          <a:latin typeface="+mn-lt"/>
          <a:ea typeface="+mn-ea"/>
          <a:cs typeface="+mn-cs"/>
        </a:defRPr>
      </a:lvl1pPr>
      <a:lvl2pPr marL="342834" algn="l" defTabSz="685669" rtl="0" eaLnBrk="1" latinLnBrk="0" hangingPunct="1">
        <a:defRPr sz="1350" kern="1200">
          <a:solidFill>
            <a:schemeClr val="tx1"/>
          </a:solidFill>
          <a:latin typeface="+mn-lt"/>
          <a:ea typeface="+mn-ea"/>
          <a:cs typeface="+mn-cs"/>
        </a:defRPr>
      </a:lvl2pPr>
      <a:lvl3pPr marL="685669" algn="l" defTabSz="685669" rtl="0" eaLnBrk="1" latinLnBrk="0" hangingPunct="1">
        <a:defRPr sz="1350" kern="1200">
          <a:solidFill>
            <a:schemeClr val="tx1"/>
          </a:solidFill>
          <a:latin typeface="+mn-lt"/>
          <a:ea typeface="+mn-ea"/>
          <a:cs typeface="+mn-cs"/>
        </a:defRPr>
      </a:lvl3pPr>
      <a:lvl4pPr marL="1028503" algn="l" defTabSz="685669" rtl="0" eaLnBrk="1" latinLnBrk="0" hangingPunct="1">
        <a:defRPr sz="1350" kern="1200">
          <a:solidFill>
            <a:schemeClr val="tx1"/>
          </a:solidFill>
          <a:latin typeface="+mn-lt"/>
          <a:ea typeface="+mn-ea"/>
          <a:cs typeface="+mn-cs"/>
        </a:defRPr>
      </a:lvl4pPr>
      <a:lvl5pPr marL="1371337" algn="l" defTabSz="685669" rtl="0" eaLnBrk="1" latinLnBrk="0" hangingPunct="1">
        <a:defRPr sz="1350" kern="1200">
          <a:solidFill>
            <a:schemeClr val="tx1"/>
          </a:solidFill>
          <a:latin typeface="+mn-lt"/>
          <a:ea typeface="+mn-ea"/>
          <a:cs typeface="+mn-cs"/>
        </a:defRPr>
      </a:lvl5pPr>
      <a:lvl6pPr marL="1714171" algn="l" defTabSz="685669" rtl="0" eaLnBrk="1" latinLnBrk="0" hangingPunct="1">
        <a:defRPr sz="1350" kern="1200">
          <a:solidFill>
            <a:schemeClr val="tx1"/>
          </a:solidFill>
          <a:latin typeface="+mn-lt"/>
          <a:ea typeface="+mn-ea"/>
          <a:cs typeface="+mn-cs"/>
        </a:defRPr>
      </a:lvl6pPr>
      <a:lvl7pPr marL="2057006" algn="l" defTabSz="685669" rtl="0" eaLnBrk="1" latinLnBrk="0" hangingPunct="1">
        <a:defRPr sz="1350" kern="1200">
          <a:solidFill>
            <a:schemeClr val="tx1"/>
          </a:solidFill>
          <a:latin typeface="+mn-lt"/>
          <a:ea typeface="+mn-ea"/>
          <a:cs typeface="+mn-cs"/>
        </a:defRPr>
      </a:lvl7pPr>
      <a:lvl8pPr marL="2399839" algn="l" defTabSz="685669" rtl="0" eaLnBrk="1" latinLnBrk="0" hangingPunct="1">
        <a:defRPr sz="1350" kern="1200">
          <a:solidFill>
            <a:schemeClr val="tx1"/>
          </a:solidFill>
          <a:latin typeface="+mn-lt"/>
          <a:ea typeface="+mn-ea"/>
          <a:cs typeface="+mn-cs"/>
        </a:defRPr>
      </a:lvl8pPr>
      <a:lvl9pPr marL="2742673" algn="l" defTabSz="685669"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1" y="6356352"/>
            <a:ext cx="2057400" cy="365125"/>
          </a:xfrm>
          <a:prstGeom prst="rect">
            <a:avLst/>
          </a:prstGeom>
        </p:spPr>
        <p:txBody>
          <a:bodyPr vert="horz" lIns="91440" tIns="45720" rIns="91440" bIns="45720" rtlCol="0" anchor="ctr"/>
          <a:lstStyle>
            <a:lvl1pPr algn="l">
              <a:defRPr sz="843">
                <a:solidFill>
                  <a:schemeClr val="tx1">
                    <a:tint val="75000"/>
                  </a:schemeClr>
                </a:solidFill>
              </a:defRPr>
            </a:lvl1pPr>
          </a:lstStyle>
          <a:p>
            <a:fld id="{CDCAADEA-3560-4BB5-920F-3B19C200D20C}" type="datetimeFigureOut">
              <a:rPr lang="en-US" smtClean="0"/>
              <a:t>6/21/2018</a:t>
            </a:fld>
            <a:endParaRPr lang="en-US" dirty="0"/>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84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843">
                <a:solidFill>
                  <a:schemeClr val="tx1">
                    <a:tint val="75000"/>
                  </a:schemeClr>
                </a:solidFill>
              </a:defRPr>
            </a:lvl1pPr>
          </a:lstStyle>
          <a:p>
            <a:fld id="{C3E41779-C3C4-408F-A905-53068E0F56DD}" type="slidenum">
              <a:rPr lang="en-US" smtClean="0"/>
              <a:t>‹Nº›</a:t>
            </a:fld>
            <a:endParaRPr lang="en-US" dirty="0"/>
          </a:p>
        </p:txBody>
      </p:sp>
    </p:spTree>
    <p:extLst>
      <p:ext uri="{BB962C8B-B14F-4D97-AF65-F5344CB8AC3E}">
        <p14:creationId xmlns:p14="http://schemas.microsoft.com/office/powerpoint/2010/main" val="3993872942"/>
      </p:ext>
    </p:extLst>
  </p:cSld>
  <p:clrMap bg1="lt1" tx1="dk1" bg2="lt2" tx2="dk2" accent1="accent1" accent2="accent2" accent3="accent3" accent4="accent4" accent5="accent5" accent6="accent6" hlink="hlink" folHlink="folHlink"/>
  <p:sldLayoutIdLst>
    <p:sldLayoutId id="2147483755" r:id="rId1"/>
  </p:sldLayoutIdLst>
  <p:txStyles>
    <p:titleStyle>
      <a:lvl1pPr algn="l" defTabSz="642843" rtl="0" eaLnBrk="1" latinLnBrk="0" hangingPunct="1">
        <a:lnSpc>
          <a:spcPct val="90000"/>
        </a:lnSpc>
        <a:spcBef>
          <a:spcPct val="0"/>
        </a:spcBef>
        <a:buNone/>
        <a:defRPr sz="3093" kern="1200">
          <a:solidFill>
            <a:schemeClr val="tx1"/>
          </a:solidFill>
          <a:latin typeface="+mj-lt"/>
          <a:ea typeface="+mj-ea"/>
          <a:cs typeface="+mj-cs"/>
        </a:defRPr>
      </a:lvl1pPr>
    </p:titleStyle>
    <p:bodyStyle>
      <a:lvl1pPr marL="160711" indent="-160711" algn="l" defTabSz="642843" rtl="0" eaLnBrk="1" latinLnBrk="0" hangingPunct="1">
        <a:lnSpc>
          <a:spcPct val="90000"/>
        </a:lnSpc>
        <a:spcBef>
          <a:spcPts val="703"/>
        </a:spcBef>
        <a:buFont typeface="Arial" panose="020B0604020202020204" pitchFamily="34" charset="0"/>
        <a:buChar char="•"/>
        <a:defRPr sz="1968" kern="1200">
          <a:solidFill>
            <a:schemeClr val="tx1"/>
          </a:solidFill>
          <a:latin typeface="+mn-lt"/>
          <a:ea typeface="+mn-ea"/>
          <a:cs typeface="+mn-cs"/>
        </a:defRPr>
      </a:lvl1pPr>
      <a:lvl2pPr marL="482132" indent="-160711" algn="l" defTabSz="642843" rtl="0" eaLnBrk="1" latinLnBrk="0" hangingPunct="1">
        <a:lnSpc>
          <a:spcPct val="90000"/>
        </a:lnSpc>
        <a:spcBef>
          <a:spcPts val="352"/>
        </a:spcBef>
        <a:buFont typeface="Arial" panose="020B0604020202020204" pitchFamily="34" charset="0"/>
        <a:buChar char="•"/>
        <a:defRPr sz="1688" kern="1200">
          <a:solidFill>
            <a:schemeClr val="tx1"/>
          </a:solidFill>
          <a:latin typeface="+mn-lt"/>
          <a:ea typeface="+mn-ea"/>
          <a:cs typeface="+mn-cs"/>
        </a:defRPr>
      </a:lvl2pPr>
      <a:lvl3pPr marL="803555" indent="-160711" algn="l" defTabSz="642843" rtl="0" eaLnBrk="1" latinLnBrk="0" hangingPunct="1">
        <a:lnSpc>
          <a:spcPct val="90000"/>
        </a:lnSpc>
        <a:spcBef>
          <a:spcPts val="352"/>
        </a:spcBef>
        <a:buFont typeface="Arial" panose="020B0604020202020204" pitchFamily="34" charset="0"/>
        <a:buChar char="•"/>
        <a:defRPr sz="1406" kern="1200">
          <a:solidFill>
            <a:schemeClr val="tx1"/>
          </a:solidFill>
          <a:latin typeface="+mn-lt"/>
          <a:ea typeface="+mn-ea"/>
          <a:cs typeface="+mn-cs"/>
        </a:defRPr>
      </a:lvl3pPr>
      <a:lvl4pPr marL="1124976" indent="-160711" algn="l" defTabSz="642843" rtl="0" eaLnBrk="1" latinLnBrk="0" hangingPunct="1">
        <a:lnSpc>
          <a:spcPct val="90000"/>
        </a:lnSpc>
        <a:spcBef>
          <a:spcPts val="352"/>
        </a:spcBef>
        <a:buFont typeface="Arial" panose="020B0604020202020204" pitchFamily="34" charset="0"/>
        <a:buChar char="•"/>
        <a:defRPr sz="1265" kern="1200">
          <a:solidFill>
            <a:schemeClr val="tx1"/>
          </a:solidFill>
          <a:latin typeface="+mn-lt"/>
          <a:ea typeface="+mn-ea"/>
          <a:cs typeface="+mn-cs"/>
        </a:defRPr>
      </a:lvl4pPr>
      <a:lvl5pPr marL="1446398" indent="-160711" algn="l" defTabSz="642843" rtl="0" eaLnBrk="1" latinLnBrk="0" hangingPunct="1">
        <a:lnSpc>
          <a:spcPct val="90000"/>
        </a:lnSpc>
        <a:spcBef>
          <a:spcPts val="352"/>
        </a:spcBef>
        <a:buFont typeface="Arial" panose="020B0604020202020204" pitchFamily="34" charset="0"/>
        <a:buChar char="•"/>
        <a:defRPr sz="1265" kern="1200">
          <a:solidFill>
            <a:schemeClr val="tx1"/>
          </a:solidFill>
          <a:latin typeface="+mn-lt"/>
          <a:ea typeface="+mn-ea"/>
          <a:cs typeface="+mn-cs"/>
        </a:defRPr>
      </a:lvl5pPr>
      <a:lvl6pPr marL="1767820" indent="-160711" algn="l" defTabSz="642843" rtl="0" eaLnBrk="1" latinLnBrk="0" hangingPunct="1">
        <a:lnSpc>
          <a:spcPct val="90000"/>
        </a:lnSpc>
        <a:spcBef>
          <a:spcPts val="352"/>
        </a:spcBef>
        <a:buFont typeface="Arial" panose="020B0604020202020204" pitchFamily="34" charset="0"/>
        <a:buChar char="•"/>
        <a:defRPr sz="1265" kern="1200">
          <a:solidFill>
            <a:schemeClr val="tx1"/>
          </a:solidFill>
          <a:latin typeface="+mn-lt"/>
          <a:ea typeface="+mn-ea"/>
          <a:cs typeface="+mn-cs"/>
        </a:defRPr>
      </a:lvl6pPr>
      <a:lvl7pPr marL="2089241" indent="-160711" algn="l" defTabSz="642843" rtl="0" eaLnBrk="1" latinLnBrk="0" hangingPunct="1">
        <a:lnSpc>
          <a:spcPct val="90000"/>
        </a:lnSpc>
        <a:spcBef>
          <a:spcPts val="352"/>
        </a:spcBef>
        <a:buFont typeface="Arial" panose="020B0604020202020204" pitchFamily="34" charset="0"/>
        <a:buChar char="•"/>
        <a:defRPr sz="1265" kern="1200">
          <a:solidFill>
            <a:schemeClr val="tx1"/>
          </a:solidFill>
          <a:latin typeface="+mn-lt"/>
          <a:ea typeface="+mn-ea"/>
          <a:cs typeface="+mn-cs"/>
        </a:defRPr>
      </a:lvl7pPr>
      <a:lvl8pPr marL="2410663" indent="-160711" algn="l" defTabSz="642843" rtl="0" eaLnBrk="1" latinLnBrk="0" hangingPunct="1">
        <a:lnSpc>
          <a:spcPct val="90000"/>
        </a:lnSpc>
        <a:spcBef>
          <a:spcPts val="352"/>
        </a:spcBef>
        <a:buFont typeface="Arial" panose="020B0604020202020204" pitchFamily="34" charset="0"/>
        <a:buChar char="•"/>
        <a:defRPr sz="1265" kern="1200">
          <a:solidFill>
            <a:schemeClr val="tx1"/>
          </a:solidFill>
          <a:latin typeface="+mn-lt"/>
          <a:ea typeface="+mn-ea"/>
          <a:cs typeface="+mn-cs"/>
        </a:defRPr>
      </a:lvl8pPr>
      <a:lvl9pPr marL="2732084" indent="-160711" algn="l" defTabSz="642843" rtl="0" eaLnBrk="1" latinLnBrk="0" hangingPunct="1">
        <a:lnSpc>
          <a:spcPct val="90000"/>
        </a:lnSpc>
        <a:spcBef>
          <a:spcPts val="352"/>
        </a:spcBef>
        <a:buFont typeface="Arial" panose="020B0604020202020204" pitchFamily="34" charset="0"/>
        <a:buChar char="•"/>
        <a:defRPr sz="1265" kern="1200">
          <a:solidFill>
            <a:schemeClr val="tx1"/>
          </a:solidFill>
          <a:latin typeface="+mn-lt"/>
          <a:ea typeface="+mn-ea"/>
          <a:cs typeface="+mn-cs"/>
        </a:defRPr>
      </a:lvl9pPr>
    </p:bodyStyle>
    <p:otherStyle>
      <a:defPPr>
        <a:defRPr lang="en-US"/>
      </a:defPPr>
      <a:lvl1pPr marL="0" algn="l" defTabSz="642843" rtl="0" eaLnBrk="1" latinLnBrk="0" hangingPunct="1">
        <a:defRPr sz="1265" kern="1200">
          <a:solidFill>
            <a:schemeClr val="tx1"/>
          </a:solidFill>
          <a:latin typeface="+mn-lt"/>
          <a:ea typeface="+mn-ea"/>
          <a:cs typeface="+mn-cs"/>
        </a:defRPr>
      </a:lvl1pPr>
      <a:lvl2pPr marL="321422" algn="l" defTabSz="642843" rtl="0" eaLnBrk="1" latinLnBrk="0" hangingPunct="1">
        <a:defRPr sz="1265" kern="1200">
          <a:solidFill>
            <a:schemeClr val="tx1"/>
          </a:solidFill>
          <a:latin typeface="+mn-lt"/>
          <a:ea typeface="+mn-ea"/>
          <a:cs typeface="+mn-cs"/>
        </a:defRPr>
      </a:lvl2pPr>
      <a:lvl3pPr marL="642843" algn="l" defTabSz="642843" rtl="0" eaLnBrk="1" latinLnBrk="0" hangingPunct="1">
        <a:defRPr sz="1265" kern="1200">
          <a:solidFill>
            <a:schemeClr val="tx1"/>
          </a:solidFill>
          <a:latin typeface="+mn-lt"/>
          <a:ea typeface="+mn-ea"/>
          <a:cs typeface="+mn-cs"/>
        </a:defRPr>
      </a:lvl3pPr>
      <a:lvl4pPr marL="964265" algn="l" defTabSz="642843" rtl="0" eaLnBrk="1" latinLnBrk="0" hangingPunct="1">
        <a:defRPr sz="1265" kern="1200">
          <a:solidFill>
            <a:schemeClr val="tx1"/>
          </a:solidFill>
          <a:latin typeface="+mn-lt"/>
          <a:ea typeface="+mn-ea"/>
          <a:cs typeface="+mn-cs"/>
        </a:defRPr>
      </a:lvl4pPr>
      <a:lvl5pPr marL="1285688" algn="l" defTabSz="642843" rtl="0" eaLnBrk="1" latinLnBrk="0" hangingPunct="1">
        <a:defRPr sz="1265" kern="1200">
          <a:solidFill>
            <a:schemeClr val="tx1"/>
          </a:solidFill>
          <a:latin typeface="+mn-lt"/>
          <a:ea typeface="+mn-ea"/>
          <a:cs typeface="+mn-cs"/>
        </a:defRPr>
      </a:lvl5pPr>
      <a:lvl6pPr marL="1607108" algn="l" defTabSz="642843" rtl="0" eaLnBrk="1" latinLnBrk="0" hangingPunct="1">
        <a:defRPr sz="1265" kern="1200">
          <a:solidFill>
            <a:schemeClr val="tx1"/>
          </a:solidFill>
          <a:latin typeface="+mn-lt"/>
          <a:ea typeface="+mn-ea"/>
          <a:cs typeface="+mn-cs"/>
        </a:defRPr>
      </a:lvl6pPr>
      <a:lvl7pPr marL="1928531" algn="l" defTabSz="642843" rtl="0" eaLnBrk="1" latinLnBrk="0" hangingPunct="1">
        <a:defRPr sz="1265" kern="1200">
          <a:solidFill>
            <a:schemeClr val="tx1"/>
          </a:solidFill>
          <a:latin typeface="+mn-lt"/>
          <a:ea typeface="+mn-ea"/>
          <a:cs typeface="+mn-cs"/>
        </a:defRPr>
      </a:lvl7pPr>
      <a:lvl8pPr marL="2249952" algn="l" defTabSz="642843" rtl="0" eaLnBrk="1" latinLnBrk="0" hangingPunct="1">
        <a:defRPr sz="1265" kern="1200">
          <a:solidFill>
            <a:schemeClr val="tx1"/>
          </a:solidFill>
          <a:latin typeface="+mn-lt"/>
          <a:ea typeface="+mn-ea"/>
          <a:cs typeface="+mn-cs"/>
        </a:defRPr>
      </a:lvl8pPr>
      <a:lvl9pPr marL="2571374" algn="l" defTabSz="642843" rtl="0" eaLnBrk="1" latinLnBrk="0" hangingPunct="1">
        <a:defRPr sz="12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01120C9-890A-4013-ADCB-1DF4AE2150B6}" type="datetimeFigureOut">
              <a:rPr lang="en-US" smtClean="0"/>
              <a:t>6/21/2018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EC3BC81-F2B5-4BD2-808C-0E2507328F7C}" type="slidenum">
              <a:rPr lang="en-US" smtClean="0"/>
              <a:t>‹Nº›</a:t>
            </a:fld>
            <a:endParaRPr lang="en-US"/>
          </a:p>
        </p:txBody>
      </p:sp>
    </p:spTree>
    <p:extLst>
      <p:ext uri="{BB962C8B-B14F-4D97-AF65-F5344CB8AC3E}">
        <p14:creationId xmlns:p14="http://schemas.microsoft.com/office/powerpoint/2010/main" val="408316151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FEFF40-F835-4012-A939-14B0D2B15DC2}"/>
              </a:ext>
            </a:extLst>
          </p:cNvPr>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6B9BB6-A0D9-436C-9EDE-4C349660065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53748F-D937-4069-B84A-D7BDA921D15D}"/>
              </a:ext>
            </a:extLst>
          </p:cNvPr>
          <p:cNvSpPr>
            <a:spLocks noGrp="1"/>
          </p:cNvSpPr>
          <p:nvPr>
            <p:ph type="dt" sz="half" idx="2"/>
          </p:nvPr>
        </p:nvSpPr>
        <p:spPr>
          <a:xfrm>
            <a:off x="628651" y="6356352"/>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537CCF4-7AC1-40BB-B6FF-4361214D7DD8}" type="datetimeFigureOut">
              <a:rPr lang="en-US" smtClean="0"/>
              <a:t>6/21/2018</a:t>
            </a:fld>
            <a:endParaRPr lang="en-US"/>
          </a:p>
        </p:txBody>
      </p:sp>
      <p:sp>
        <p:nvSpPr>
          <p:cNvPr id="5" name="Footer Placeholder 4">
            <a:extLst>
              <a:ext uri="{FF2B5EF4-FFF2-40B4-BE49-F238E27FC236}">
                <a16:creationId xmlns:a16="http://schemas.microsoft.com/office/drawing/2014/main" id="{E492926B-C5C4-44C0-85B0-81E7697FDB36}"/>
              </a:ext>
            </a:extLst>
          </p:cNvPr>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232C9B-8578-4F28-BE15-DE59A222231E}"/>
              </a:ext>
            </a:extLst>
          </p:cNvPr>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5D0C01-6D90-4530-B24D-E0C7E5BE8D75}" type="slidenum">
              <a:rPr lang="en-US" smtClean="0"/>
              <a:t>‹Nº›</a:t>
            </a:fld>
            <a:endParaRPr lang="en-US"/>
          </a:p>
        </p:txBody>
      </p:sp>
    </p:spTree>
    <p:extLst>
      <p:ext uri="{BB962C8B-B14F-4D97-AF65-F5344CB8AC3E}">
        <p14:creationId xmlns:p14="http://schemas.microsoft.com/office/powerpoint/2010/main" val="246762032"/>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txStyles>
    <p:titleStyle>
      <a:lvl1pPr algn="l" defTabSz="685669"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17" indent="-171417" algn="l" defTabSz="68566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51" indent="-171417" algn="l" defTabSz="68566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086" indent="-171417" algn="l" defTabSz="68566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920"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754"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589"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23"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56"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90"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69" rtl="0" eaLnBrk="1" latinLnBrk="0" hangingPunct="1">
        <a:defRPr sz="1350" kern="1200">
          <a:solidFill>
            <a:schemeClr val="tx1"/>
          </a:solidFill>
          <a:latin typeface="+mn-lt"/>
          <a:ea typeface="+mn-ea"/>
          <a:cs typeface="+mn-cs"/>
        </a:defRPr>
      </a:lvl1pPr>
      <a:lvl2pPr marL="342834" algn="l" defTabSz="685669" rtl="0" eaLnBrk="1" latinLnBrk="0" hangingPunct="1">
        <a:defRPr sz="1350" kern="1200">
          <a:solidFill>
            <a:schemeClr val="tx1"/>
          </a:solidFill>
          <a:latin typeface="+mn-lt"/>
          <a:ea typeface="+mn-ea"/>
          <a:cs typeface="+mn-cs"/>
        </a:defRPr>
      </a:lvl2pPr>
      <a:lvl3pPr marL="685669" algn="l" defTabSz="685669" rtl="0" eaLnBrk="1" latinLnBrk="0" hangingPunct="1">
        <a:defRPr sz="1350" kern="1200">
          <a:solidFill>
            <a:schemeClr val="tx1"/>
          </a:solidFill>
          <a:latin typeface="+mn-lt"/>
          <a:ea typeface="+mn-ea"/>
          <a:cs typeface="+mn-cs"/>
        </a:defRPr>
      </a:lvl3pPr>
      <a:lvl4pPr marL="1028503" algn="l" defTabSz="685669" rtl="0" eaLnBrk="1" latinLnBrk="0" hangingPunct="1">
        <a:defRPr sz="1350" kern="1200">
          <a:solidFill>
            <a:schemeClr val="tx1"/>
          </a:solidFill>
          <a:latin typeface="+mn-lt"/>
          <a:ea typeface="+mn-ea"/>
          <a:cs typeface="+mn-cs"/>
        </a:defRPr>
      </a:lvl4pPr>
      <a:lvl5pPr marL="1371337" algn="l" defTabSz="685669" rtl="0" eaLnBrk="1" latinLnBrk="0" hangingPunct="1">
        <a:defRPr sz="1350" kern="1200">
          <a:solidFill>
            <a:schemeClr val="tx1"/>
          </a:solidFill>
          <a:latin typeface="+mn-lt"/>
          <a:ea typeface="+mn-ea"/>
          <a:cs typeface="+mn-cs"/>
        </a:defRPr>
      </a:lvl5pPr>
      <a:lvl6pPr marL="1714171" algn="l" defTabSz="685669" rtl="0" eaLnBrk="1" latinLnBrk="0" hangingPunct="1">
        <a:defRPr sz="1350" kern="1200">
          <a:solidFill>
            <a:schemeClr val="tx1"/>
          </a:solidFill>
          <a:latin typeface="+mn-lt"/>
          <a:ea typeface="+mn-ea"/>
          <a:cs typeface="+mn-cs"/>
        </a:defRPr>
      </a:lvl6pPr>
      <a:lvl7pPr marL="2057006" algn="l" defTabSz="685669" rtl="0" eaLnBrk="1" latinLnBrk="0" hangingPunct="1">
        <a:defRPr sz="1350" kern="1200">
          <a:solidFill>
            <a:schemeClr val="tx1"/>
          </a:solidFill>
          <a:latin typeface="+mn-lt"/>
          <a:ea typeface="+mn-ea"/>
          <a:cs typeface="+mn-cs"/>
        </a:defRPr>
      </a:lvl7pPr>
      <a:lvl8pPr marL="2399839" algn="l" defTabSz="685669" rtl="0" eaLnBrk="1" latinLnBrk="0" hangingPunct="1">
        <a:defRPr sz="1350" kern="1200">
          <a:solidFill>
            <a:schemeClr val="tx1"/>
          </a:solidFill>
          <a:latin typeface="+mn-lt"/>
          <a:ea typeface="+mn-ea"/>
          <a:cs typeface="+mn-cs"/>
        </a:defRPr>
      </a:lvl8pPr>
      <a:lvl9pPr marL="2742673" algn="l" defTabSz="68566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3.sv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5.sv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43.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emf"/></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4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33.xml"/><Relationship Id="rId6" Type="http://schemas.openxmlformats.org/officeDocument/2006/relationships/image" Target="../media/image51.png"/><Relationship Id="rId11" Type="http://schemas.openxmlformats.org/officeDocument/2006/relationships/image" Target="../media/image55.png"/><Relationship Id="rId5" Type="http://schemas.openxmlformats.org/officeDocument/2006/relationships/image" Target="../media/image50.emf"/><Relationship Id="rId10" Type="http://schemas.openxmlformats.org/officeDocument/2006/relationships/image" Target="../media/image39.png"/><Relationship Id="rId4" Type="http://schemas.openxmlformats.org/officeDocument/2006/relationships/image" Target="../media/image49.emf"/><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43.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2.emf"/><Relationship Id="rId7"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3.xml"/><Relationship Id="rId6" Type="http://schemas.openxmlformats.org/officeDocument/2006/relationships/image" Target="../media/image40.emf"/><Relationship Id="rId5" Type="http://schemas.openxmlformats.org/officeDocument/2006/relationships/image" Target="../media/image39.pn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4.png"/><Relationship Id="rId7" Type="http://schemas.openxmlformats.org/officeDocument/2006/relationships/image" Target="../media/image67.svg"/><Relationship Id="rId2" Type="http://schemas.openxmlformats.org/officeDocument/2006/relationships/notesSlide" Target="../notesSlides/notesSlide22.xml"/><Relationship Id="rId1" Type="http://schemas.openxmlformats.org/officeDocument/2006/relationships/slideLayout" Target="../slideLayouts/slideLayout33.xml"/><Relationship Id="rId6" Type="http://schemas.openxmlformats.org/officeDocument/2006/relationships/image" Target="../media/image66.png"/><Relationship Id="rId5" Type="http://schemas.openxmlformats.org/officeDocument/2006/relationships/image" Target="../media/image40.emf"/><Relationship Id="rId4" Type="http://schemas.openxmlformats.org/officeDocument/2006/relationships/image" Target="../media/image65.png"/><Relationship Id="rId9" Type="http://schemas.openxmlformats.org/officeDocument/2006/relationships/image" Target="../media/image69.svg"/></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48.png"/><Relationship Id="rId12" Type="http://schemas.openxmlformats.org/officeDocument/2006/relationships/image" Target="../media/image74.svg"/><Relationship Id="rId2" Type="http://schemas.openxmlformats.org/officeDocument/2006/relationships/notesSlide" Target="../notesSlides/notesSlide23.xml"/><Relationship Id="rId1" Type="http://schemas.openxmlformats.org/officeDocument/2006/relationships/slideLayout" Target="../slideLayouts/slideLayout33.xml"/><Relationship Id="rId6" Type="http://schemas.openxmlformats.org/officeDocument/2006/relationships/image" Target="../media/image52.png"/><Relationship Id="rId11" Type="http://schemas.openxmlformats.org/officeDocument/2006/relationships/image" Target="../media/image73.png"/><Relationship Id="rId5" Type="http://schemas.openxmlformats.org/officeDocument/2006/relationships/image" Target="../media/image10.png"/><Relationship Id="rId10" Type="http://schemas.openxmlformats.org/officeDocument/2006/relationships/image" Target="../media/image72.svg"/><Relationship Id="rId4" Type="http://schemas.openxmlformats.org/officeDocument/2006/relationships/image" Target="../media/image40.emf"/><Relationship Id="rId9"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4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41.png"/><Relationship Id="rId7"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33.xml"/><Relationship Id="rId6" Type="http://schemas.openxmlformats.org/officeDocument/2006/relationships/image" Target="../media/image65.png"/><Relationship Id="rId5" Type="http://schemas.openxmlformats.org/officeDocument/2006/relationships/image" Target="../media/image48.png"/><Relationship Id="rId10" Type="http://schemas.openxmlformats.org/officeDocument/2006/relationships/image" Target="../media/image10.png"/><Relationship Id="rId4" Type="http://schemas.openxmlformats.org/officeDocument/2006/relationships/image" Target="../media/image80.png"/><Relationship Id="rId9" Type="http://schemas.openxmlformats.org/officeDocument/2006/relationships/image" Target="../media/image83.png"/></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43.xml"/><Relationship Id="rId5" Type="http://schemas.openxmlformats.org/officeDocument/2006/relationships/image" Target="../media/image86.png"/><Relationship Id="rId4" Type="http://schemas.openxmlformats.org/officeDocument/2006/relationships/image" Target="../media/image85.jpe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33.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4.xml"/></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43.xml"/><Relationship Id="rId5" Type="http://schemas.openxmlformats.org/officeDocument/2006/relationships/image" Target="../media/image77.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3.xml"/><Relationship Id="rId6" Type="http://schemas.openxmlformats.org/officeDocument/2006/relationships/image" Target="../media/image10.png"/><Relationship Id="rId5" Type="http://schemas.openxmlformats.org/officeDocument/2006/relationships/image" Target="../media/image63.png"/><Relationship Id="rId4" Type="http://schemas.openxmlformats.org/officeDocument/2006/relationships/image" Target="../media/image40.emf"/></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33.xml"/><Relationship Id="rId6" Type="http://schemas.openxmlformats.org/officeDocument/2006/relationships/image" Target="../media/image10.png"/><Relationship Id="rId5" Type="http://schemas.openxmlformats.org/officeDocument/2006/relationships/image" Target="../media/image40.emf"/><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33.xml"/><Relationship Id="rId6" Type="http://schemas.openxmlformats.org/officeDocument/2006/relationships/image" Target="../media/image10.png"/><Relationship Id="rId5" Type="http://schemas.openxmlformats.org/officeDocument/2006/relationships/image" Target="../media/image40.emf"/><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50.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0.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5.sv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92068" y="4503076"/>
            <a:ext cx="4827310" cy="438582"/>
          </a:xfrm>
          <a:prstGeom prst="rect">
            <a:avLst/>
          </a:prstGeom>
          <a:noFill/>
        </p:spPr>
        <p:txBody>
          <a:bodyPr wrap="square" rtlCol="0">
            <a:spAutoFit/>
          </a:bodyPr>
          <a:lstStyle/>
          <a:p>
            <a:pPr defTabSz="685800" fontAlgn="auto">
              <a:spcBef>
                <a:spcPts val="0"/>
              </a:spcBef>
              <a:spcAft>
                <a:spcPts val="0"/>
              </a:spcAft>
            </a:pPr>
            <a:r>
              <a:rPr lang="en-US" sz="2250" b="0" dirty="0">
                <a:solidFill>
                  <a:srgbClr val="00B0F0"/>
                </a:solidFill>
                <a:latin typeface="Segoe UI Semibold" panose="020B0702040204020203" pitchFamily="34" charset="0"/>
                <a:cs typeface="Segoe UI Semibold" panose="020B0702040204020203" pitchFamily="34" charset="0"/>
              </a:rPr>
              <a:t>Azure Cosmos DB Workshop</a:t>
            </a:r>
            <a:endParaRPr lang="en-US" sz="2250" b="0" u="sng" dirty="0">
              <a:solidFill>
                <a:srgbClr val="00B0F0"/>
              </a:solidFill>
              <a:latin typeface="Segoe UI Semibold" panose="020B0702040204020203" pitchFamily="34" charset="0"/>
              <a:cs typeface="Segoe UI Semibold" panose="020B07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113" y="3710775"/>
            <a:ext cx="1747955" cy="1164149"/>
          </a:xfrm>
          <a:prstGeom prst="rect">
            <a:avLst/>
          </a:prstGeom>
        </p:spPr>
      </p:pic>
    </p:spTree>
    <p:extLst>
      <p:ext uri="{BB962C8B-B14F-4D97-AF65-F5344CB8AC3E}">
        <p14:creationId xmlns:p14="http://schemas.microsoft.com/office/powerpoint/2010/main" val="98337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4173815" y="2047875"/>
            <a:ext cx="0" cy="262001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283637" y="2047875"/>
            <a:ext cx="3210340" cy="507831"/>
          </a:xfrm>
          <a:prstGeom prst="rect">
            <a:avLst/>
          </a:prstGeom>
          <a:noFill/>
        </p:spPr>
        <p:txBody>
          <a:bodyPr wrap="square" rtlCol="0">
            <a:spAutoFit/>
          </a:bodyPr>
          <a:lstStyle/>
          <a:p>
            <a:pPr defTabSz="685800" fontAlgn="auto">
              <a:spcBef>
                <a:spcPts val="0"/>
              </a:spcBef>
              <a:spcAft>
                <a:spcPts val="0"/>
              </a:spcAft>
              <a:defRPr/>
            </a:pPr>
            <a:r>
              <a:rPr lang="en-US" sz="1350" b="0" dirty="0">
                <a:solidFill>
                  <a:srgbClr val="7030A0"/>
                </a:solidFill>
                <a:latin typeface="Segoe UI Light" panose="020B0502040204020203" pitchFamily="34" charset="0"/>
                <a:cs typeface="Segoe UI Light" panose="020B0502040204020203" pitchFamily="34" charset="0"/>
              </a:rPr>
              <a:t>Elastically scalable storage and throughput</a:t>
            </a:r>
          </a:p>
        </p:txBody>
      </p:sp>
      <p:sp>
        <p:nvSpPr>
          <p:cNvPr id="4" name="TextBox 3"/>
          <p:cNvSpPr txBox="1"/>
          <p:nvPr/>
        </p:nvSpPr>
        <p:spPr>
          <a:xfrm>
            <a:off x="4283636" y="2616738"/>
            <a:ext cx="4794641" cy="1938992"/>
          </a:xfrm>
          <a:prstGeom prst="rect">
            <a:avLst/>
          </a:prstGeom>
          <a:noFill/>
        </p:spPr>
        <p:txBody>
          <a:bodyPr wrap="square" rtlCol="0">
            <a:spAutoFit/>
          </a:bodyPr>
          <a:lstStyle/>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Single machine is never a bottle neck</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Transparent server-side partition management</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Elastically scale storage (GB to PB) and throughput (100 to 100M </a:t>
            </a:r>
            <a:r>
              <a:rPr lang="en-US" sz="1200" b="0" dirty="0" err="1">
                <a:solidFill>
                  <a:prstClr val="black">
                    <a:lumMod val="75000"/>
                    <a:lumOff val="25000"/>
                  </a:prstClr>
                </a:solidFill>
                <a:latin typeface="Segoe UI Light" panose="020B0502040204020203" pitchFamily="34" charset="0"/>
                <a:cs typeface="Segoe UI Light" panose="020B0502040204020203" pitchFamily="34" charset="0"/>
              </a:rPr>
              <a:t>req</a:t>
            </a: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/sec) across many machines and multiple regions</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Automatic expiration via policy based TTL</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Pay by the hour, change throughput at any time for only what you need </a:t>
            </a:r>
          </a:p>
        </p:txBody>
      </p:sp>
      <p:pic>
        <p:nvPicPr>
          <p:cNvPr id="7" name="Graphic 6">
            <a:extLst>
              <a:ext uri="{FF2B5EF4-FFF2-40B4-BE49-F238E27FC236}">
                <a16:creationId xmlns:a16="http://schemas.microsoft.com/office/drawing/2014/main" id="{EFBCBD53-1DE8-4530-A9BC-B4B51206FD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1641" y="2047876"/>
            <a:ext cx="2708125" cy="2306921"/>
          </a:xfrm>
          <a:prstGeom prst="rect">
            <a:avLst/>
          </a:prstGeom>
        </p:spPr>
      </p:pic>
      <p:grpSp>
        <p:nvGrpSpPr>
          <p:cNvPr id="12" name="Group 11">
            <a:extLst>
              <a:ext uri="{FF2B5EF4-FFF2-40B4-BE49-F238E27FC236}">
                <a16:creationId xmlns:a16="http://schemas.microsoft.com/office/drawing/2014/main" id="{B30BB62F-0BFD-4D80-A80A-EDAB3206992A}"/>
              </a:ext>
            </a:extLst>
          </p:cNvPr>
          <p:cNvGrpSpPr/>
          <p:nvPr/>
        </p:nvGrpSpPr>
        <p:grpSpPr>
          <a:xfrm>
            <a:off x="238071" y="2377720"/>
            <a:ext cx="3705178" cy="1826517"/>
            <a:chOff x="6557420" y="4381332"/>
            <a:chExt cx="4940237" cy="2435356"/>
          </a:xfrm>
        </p:grpSpPr>
        <p:grpSp>
          <p:nvGrpSpPr>
            <p:cNvPr id="13" name="Group 12">
              <a:extLst>
                <a:ext uri="{FF2B5EF4-FFF2-40B4-BE49-F238E27FC236}">
                  <a16:creationId xmlns:a16="http://schemas.microsoft.com/office/drawing/2014/main" id="{C110B455-52AA-4B19-9E84-7739F994A62F}"/>
                </a:ext>
              </a:extLst>
            </p:cNvPr>
            <p:cNvGrpSpPr/>
            <p:nvPr/>
          </p:nvGrpSpPr>
          <p:grpSpPr>
            <a:xfrm>
              <a:off x="7428377" y="4943568"/>
              <a:ext cx="3983580" cy="842463"/>
              <a:chOff x="7420176" y="4616011"/>
              <a:chExt cx="3983580" cy="842463"/>
            </a:xfrm>
          </p:grpSpPr>
          <p:cxnSp>
            <p:nvCxnSpPr>
              <p:cNvPr id="25" name="Straight Connector 24">
                <a:extLst>
                  <a:ext uri="{FF2B5EF4-FFF2-40B4-BE49-F238E27FC236}">
                    <a16:creationId xmlns:a16="http://schemas.microsoft.com/office/drawing/2014/main" id="{35B5ADF4-B883-4050-8803-0BC7D0E0E6C8}"/>
                  </a:ext>
                </a:extLst>
              </p:cNvPr>
              <p:cNvCxnSpPr/>
              <p:nvPr/>
            </p:nvCxnSpPr>
            <p:spPr>
              <a:xfrm flipV="1">
                <a:off x="7420176" y="4616011"/>
                <a:ext cx="22160" cy="8410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D4856A-C56E-4551-9378-7F3BA26992BB}"/>
                  </a:ext>
                </a:extLst>
              </p:cNvPr>
              <p:cNvCxnSpPr/>
              <p:nvPr/>
            </p:nvCxnSpPr>
            <p:spPr>
              <a:xfrm>
                <a:off x="7442336" y="4616863"/>
                <a:ext cx="303170"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6D0C27E-ABAF-4B3A-8A6C-C40C8E3F703D}"/>
                  </a:ext>
                </a:extLst>
              </p:cNvPr>
              <p:cNvCxnSpPr/>
              <p:nvPr/>
            </p:nvCxnSpPr>
            <p:spPr>
              <a:xfrm flipH="1" flipV="1">
                <a:off x="7742803" y="4616011"/>
                <a:ext cx="28216" cy="8410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026AEC6-AA49-43A8-9793-CEE9ACD79F46}"/>
                  </a:ext>
                </a:extLst>
              </p:cNvPr>
              <p:cNvCxnSpPr/>
              <p:nvPr/>
            </p:nvCxnSpPr>
            <p:spPr>
              <a:xfrm>
                <a:off x="7771019" y="5457061"/>
                <a:ext cx="140889"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8FEF848-4D11-4D43-A299-5187F32FC222}"/>
                  </a:ext>
                </a:extLst>
              </p:cNvPr>
              <p:cNvCxnSpPr/>
              <p:nvPr/>
            </p:nvCxnSpPr>
            <p:spPr>
              <a:xfrm flipV="1">
                <a:off x="7911908" y="4663164"/>
                <a:ext cx="22160" cy="793897"/>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4544488-2B9A-4976-9764-DACA48F54B3B}"/>
                  </a:ext>
                </a:extLst>
              </p:cNvPr>
              <p:cNvCxnSpPr/>
              <p:nvPr/>
            </p:nvCxnSpPr>
            <p:spPr>
              <a:xfrm>
                <a:off x="7934068" y="4663164"/>
                <a:ext cx="41379"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27E304D-2211-4190-B293-482073F23ABC}"/>
                  </a:ext>
                </a:extLst>
              </p:cNvPr>
              <p:cNvCxnSpPr/>
              <p:nvPr/>
            </p:nvCxnSpPr>
            <p:spPr>
              <a:xfrm flipH="1" flipV="1">
                <a:off x="7972154" y="4663164"/>
                <a:ext cx="28216" cy="793897"/>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EAD251B-CF27-4EBD-8569-6683762F47FC}"/>
                  </a:ext>
                </a:extLst>
              </p:cNvPr>
              <p:cNvCxnSpPr/>
              <p:nvPr/>
            </p:nvCxnSpPr>
            <p:spPr>
              <a:xfrm>
                <a:off x="8000370" y="5457061"/>
                <a:ext cx="247357"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2BECCD5-3FB2-46A5-8563-836AF72186F0}"/>
                  </a:ext>
                </a:extLst>
              </p:cNvPr>
              <p:cNvCxnSpPr/>
              <p:nvPr/>
            </p:nvCxnSpPr>
            <p:spPr>
              <a:xfrm>
                <a:off x="8293199" y="5418024"/>
                <a:ext cx="247357"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C9EB2F6-026B-488C-B29A-18BD34BB3A17}"/>
                  </a:ext>
                </a:extLst>
              </p:cNvPr>
              <p:cNvCxnSpPr/>
              <p:nvPr/>
            </p:nvCxnSpPr>
            <p:spPr>
              <a:xfrm>
                <a:off x="8572216" y="5418024"/>
                <a:ext cx="204366"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9997A2C-DB68-4883-941F-F8DFB58A937C}"/>
                  </a:ext>
                </a:extLst>
              </p:cNvPr>
              <p:cNvCxnSpPr/>
              <p:nvPr/>
            </p:nvCxnSpPr>
            <p:spPr>
              <a:xfrm>
                <a:off x="8825994" y="5418024"/>
                <a:ext cx="63792"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B0ED1D1-6FC0-486F-9932-46EE4436B861}"/>
                  </a:ext>
                </a:extLst>
              </p:cNvPr>
              <p:cNvCxnSpPr/>
              <p:nvPr/>
            </p:nvCxnSpPr>
            <p:spPr>
              <a:xfrm>
                <a:off x="8904817" y="5457061"/>
                <a:ext cx="686714"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A198029-5163-4CAF-A3B7-B4CA60817579}"/>
                  </a:ext>
                </a:extLst>
              </p:cNvPr>
              <p:cNvCxnSpPr/>
              <p:nvPr/>
            </p:nvCxnSpPr>
            <p:spPr>
              <a:xfrm flipV="1">
                <a:off x="9591531" y="4658964"/>
                <a:ext cx="11080" cy="798098"/>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9D6A8E-3D2D-4042-9350-781A3FC2085F}"/>
                  </a:ext>
                </a:extLst>
              </p:cNvPr>
              <p:cNvCxnSpPr/>
              <p:nvPr/>
            </p:nvCxnSpPr>
            <p:spPr>
              <a:xfrm>
                <a:off x="9602611" y="4661064"/>
                <a:ext cx="176773"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4E92DFF-075C-4665-A9AF-C96B51E20A5E}"/>
                  </a:ext>
                </a:extLst>
              </p:cNvPr>
              <p:cNvCxnSpPr/>
              <p:nvPr/>
            </p:nvCxnSpPr>
            <p:spPr>
              <a:xfrm flipH="1" flipV="1">
                <a:off x="9776356" y="4663165"/>
                <a:ext cx="24923" cy="353139"/>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595EA4-CEB2-41D5-855A-E82746FCF789}"/>
                  </a:ext>
                </a:extLst>
              </p:cNvPr>
              <p:cNvCxnSpPr/>
              <p:nvPr/>
            </p:nvCxnSpPr>
            <p:spPr>
              <a:xfrm>
                <a:off x="9801279" y="5016304"/>
                <a:ext cx="118994"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ACEBE2B-B6D7-420E-BBFA-93AF588FEF1C}"/>
                  </a:ext>
                </a:extLst>
              </p:cNvPr>
              <p:cNvCxnSpPr/>
              <p:nvPr/>
            </p:nvCxnSpPr>
            <p:spPr>
              <a:xfrm>
                <a:off x="10011466" y="4661064"/>
                <a:ext cx="1392290"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24EAB69-31DD-43F9-B06B-DF9E719811D8}"/>
                  </a:ext>
                </a:extLst>
              </p:cNvPr>
              <p:cNvCxnSpPr/>
              <p:nvPr/>
            </p:nvCxnSpPr>
            <p:spPr>
              <a:xfrm flipV="1">
                <a:off x="10011466" y="4663165"/>
                <a:ext cx="5540" cy="267965"/>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3466C9-DF05-4850-B2FE-6998D509A77D}"/>
                  </a:ext>
                </a:extLst>
              </p:cNvPr>
              <p:cNvCxnSpPr/>
              <p:nvPr/>
            </p:nvCxnSpPr>
            <p:spPr>
              <a:xfrm>
                <a:off x="9960263" y="4931817"/>
                <a:ext cx="51203"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81A48C6-6D3F-43D6-8CDC-9613C1C331A7}"/>
                  </a:ext>
                </a:extLst>
              </p:cNvPr>
              <p:cNvCxnSpPr/>
              <p:nvPr/>
            </p:nvCxnSpPr>
            <p:spPr>
              <a:xfrm flipH="1" flipV="1">
                <a:off x="9945020" y="4757090"/>
                <a:ext cx="15243" cy="17404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6C42591-9C0F-46D2-9A02-8B98F04B2D0B}"/>
                  </a:ext>
                </a:extLst>
              </p:cNvPr>
              <p:cNvCxnSpPr/>
              <p:nvPr/>
            </p:nvCxnSpPr>
            <p:spPr>
              <a:xfrm flipV="1">
                <a:off x="9920273" y="4757090"/>
                <a:ext cx="21895" cy="259214"/>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7172F8F-C139-4CE5-8B1F-0E4909826989}"/>
                  </a:ext>
                </a:extLst>
              </p:cNvPr>
              <p:cNvCxnSpPr/>
              <p:nvPr/>
            </p:nvCxnSpPr>
            <p:spPr>
              <a:xfrm flipV="1">
                <a:off x="8247706" y="5418024"/>
                <a:ext cx="49593"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FEC3CC-80CF-49E4-A9BC-63A609ADA02D}"/>
                  </a:ext>
                </a:extLst>
              </p:cNvPr>
              <p:cNvCxnSpPr/>
              <p:nvPr/>
            </p:nvCxnSpPr>
            <p:spPr>
              <a:xfrm flipV="1">
                <a:off x="8532225" y="5380223"/>
                <a:ext cx="3447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2D906BB-8BF9-4B6F-A8D0-133A8A3D2C1E}"/>
                  </a:ext>
                </a:extLst>
              </p:cNvPr>
              <p:cNvCxnSpPr/>
              <p:nvPr/>
            </p:nvCxnSpPr>
            <p:spPr>
              <a:xfrm flipV="1">
                <a:off x="8772572" y="5380223"/>
                <a:ext cx="3447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76D777-94C1-4B52-A28B-DBDDF91E2818}"/>
                  </a:ext>
                </a:extLst>
              </p:cNvPr>
              <p:cNvCxnSpPr/>
              <p:nvPr/>
            </p:nvCxnSpPr>
            <p:spPr>
              <a:xfrm flipH="1" flipV="1">
                <a:off x="8562462" y="5380223"/>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311DBD-FC97-457A-ABFE-E400474B3829}"/>
                  </a:ext>
                </a:extLst>
              </p:cNvPr>
              <p:cNvCxnSpPr/>
              <p:nvPr/>
            </p:nvCxnSpPr>
            <p:spPr>
              <a:xfrm flipH="1" flipV="1">
                <a:off x="8804643" y="5380223"/>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996BA26-972E-48DF-9005-AAB0D76FD103}"/>
                  </a:ext>
                </a:extLst>
              </p:cNvPr>
              <p:cNvCxnSpPr/>
              <p:nvPr/>
            </p:nvCxnSpPr>
            <p:spPr>
              <a:xfrm flipH="1" flipV="1">
                <a:off x="8887386" y="5418024"/>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7923931C-CE5D-44E5-9AD2-DE0A46379D1F}"/>
                </a:ext>
              </a:extLst>
            </p:cNvPr>
            <p:cNvSpPr txBox="1"/>
            <p:nvPr/>
          </p:nvSpPr>
          <p:spPr>
            <a:xfrm rot="16200000">
              <a:off x="5781352" y="5157400"/>
              <a:ext cx="1859912" cy="307776"/>
            </a:xfrm>
            <a:prstGeom prst="rect">
              <a:avLst/>
            </a:prstGeom>
            <a:noFill/>
          </p:spPr>
          <p:txBody>
            <a:bodyPr wrap="none" rtlCol="0">
              <a:spAutoFit/>
            </a:bodyPr>
            <a:lstStyle/>
            <a:p>
              <a:pPr defTabSz="685800" fontAlgn="auto">
                <a:spcBef>
                  <a:spcPts val="0"/>
                </a:spcBef>
                <a:spcAft>
                  <a:spcPts val="0"/>
                </a:spcAft>
                <a:defRPr/>
              </a:pPr>
              <a:r>
                <a:rPr lang="en-US" sz="900" b="0" dirty="0">
                  <a:solidFill>
                    <a:prstClr val="black"/>
                  </a:solidFill>
                  <a:latin typeface="Segoe UI Light" panose="020B0502040204020203" pitchFamily="34" charset="0"/>
                  <a:cs typeface="Segoe UI Light" panose="020B0502040204020203" pitchFamily="34" charset="0"/>
                </a:rPr>
                <a:t>Provisioned request / sec</a:t>
              </a:r>
            </a:p>
          </p:txBody>
        </p:sp>
        <p:sp>
          <p:nvSpPr>
            <p:cNvPr id="15" name="TextBox 14">
              <a:extLst>
                <a:ext uri="{FF2B5EF4-FFF2-40B4-BE49-F238E27FC236}">
                  <a16:creationId xmlns:a16="http://schemas.microsoft.com/office/drawing/2014/main" id="{7B559C24-AD5F-4EEC-8539-31E0D89E79AD}"/>
                </a:ext>
              </a:extLst>
            </p:cNvPr>
            <p:cNvSpPr txBox="1"/>
            <p:nvPr/>
          </p:nvSpPr>
          <p:spPr>
            <a:xfrm>
              <a:off x="8889784" y="6171904"/>
              <a:ext cx="603157" cy="307776"/>
            </a:xfrm>
            <a:prstGeom prst="rect">
              <a:avLst/>
            </a:prstGeom>
            <a:noFill/>
          </p:spPr>
          <p:txBody>
            <a:bodyPr wrap="none" rtlCol="0">
              <a:spAutoFit/>
            </a:bodyPr>
            <a:lstStyle/>
            <a:p>
              <a:pPr defTabSz="685800" fontAlgn="auto">
                <a:spcBef>
                  <a:spcPts val="0"/>
                </a:spcBef>
                <a:spcAft>
                  <a:spcPts val="0"/>
                </a:spcAft>
                <a:defRPr/>
              </a:pPr>
              <a:r>
                <a:rPr lang="en-US" sz="900" b="0" dirty="0">
                  <a:solidFill>
                    <a:prstClr val="black"/>
                  </a:solidFill>
                  <a:latin typeface="Segoe UI Light" panose="020B0502040204020203" pitchFamily="34" charset="0"/>
                  <a:cs typeface="Segoe UI Light" panose="020B0502040204020203" pitchFamily="34" charset="0"/>
                </a:rPr>
                <a:t>Time </a:t>
              </a:r>
            </a:p>
          </p:txBody>
        </p:sp>
        <p:sp>
          <p:nvSpPr>
            <p:cNvPr id="16" name="TextBox 15">
              <a:extLst>
                <a:ext uri="{FF2B5EF4-FFF2-40B4-BE49-F238E27FC236}">
                  <a16:creationId xmlns:a16="http://schemas.microsoft.com/office/drawing/2014/main" id="{6C514DC2-E7E6-47FB-849E-75B6E358D763}"/>
                </a:ext>
              </a:extLst>
            </p:cNvPr>
            <p:cNvSpPr txBox="1"/>
            <p:nvPr/>
          </p:nvSpPr>
          <p:spPr>
            <a:xfrm>
              <a:off x="6777817" y="4746685"/>
              <a:ext cx="609568" cy="1072601"/>
            </a:xfrm>
            <a:prstGeom prst="rect">
              <a:avLst/>
            </a:prstGeom>
            <a:noFill/>
          </p:spPr>
          <p:txBody>
            <a:bodyPr wrap="none" rtlCol="0">
              <a:spAutoFit/>
            </a:bodyPr>
            <a:lstStyle/>
            <a:p>
              <a:pPr algn="r" defTabSz="685800" fontAlgn="auto">
                <a:lnSpc>
                  <a:spcPct val="150000"/>
                </a:lnSpc>
                <a:spcBef>
                  <a:spcPts val="0"/>
                </a:spcBef>
                <a:spcAft>
                  <a:spcPts val="0"/>
                </a:spcAft>
                <a:defRPr/>
              </a:pPr>
              <a:r>
                <a:rPr lang="en-US" sz="525" b="0" dirty="0">
                  <a:solidFill>
                    <a:prstClr val="black"/>
                  </a:solidFill>
                  <a:latin typeface="Segoe UI Semilight" panose="020B0402040204020203" pitchFamily="34" charset="0"/>
                  <a:cs typeface="Segoe UI Semilight" panose="020B0402040204020203" pitchFamily="34" charset="0"/>
                </a:rPr>
                <a:t>12000000</a:t>
              </a:r>
            </a:p>
            <a:p>
              <a:pPr algn="r" defTabSz="685800" fontAlgn="auto">
                <a:lnSpc>
                  <a:spcPct val="150000"/>
                </a:lnSpc>
                <a:spcBef>
                  <a:spcPts val="0"/>
                </a:spcBef>
                <a:spcAft>
                  <a:spcPts val="0"/>
                </a:spcAft>
                <a:defRPr/>
              </a:pPr>
              <a:r>
                <a:rPr lang="en-US" sz="525" b="0" dirty="0">
                  <a:solidFill>
                    <a:prstClr val="black"/>
                  </a:solidFill>
                  <a:latin typeface="Segoe UI Semilight" panose="020B0402040204020203" pitchFamily="34" charset="0"/>
                  <a:cs typeface="Segoe UI Semilight" panose="020B0402040204020203" pitchFamily="34" charset="0"/>
                </a:rPr>
                <a:t>10000000</a:t>
              </a:r>
            </a:p>
            <a:p>
              <a:pPr algn="r" defTabSz="685800" fontAlgn="auto">
                <a:lnSpc>
                  <a:spcPct val="150000"/>
                </a:lnSpc>
                <a:spcBef>
                  <a:spcPts val="0"/>
                </a:spcBef>
                <a:spcAft>
                  <a:spcPts val="0"/>
                </a:spcAft>
                <a:defRPr/>
              </a:pPr>
              <a:r>
                <a:rPr lang="en-US" sz="525" b="0" dirty="0">
                  <a:solidFill>
                    <a:prstClr val="black"/>
                  </a:solidFill>
                  <a:latin typeface="Segoe UI Semilight" panose="020B0402040204020203" pitchFamily="34" charset="0"/>
                  <a:cs typeface="Segoe UI Semilight" panose="020B0402040204020203" pitchFamily="34" charset="0"/>
                </a:rPr>
                <a:t>8000000</a:t>
              </a:r>
            </a:p>
            <a:p>
              <a:pPr algn="r" defTabSz="685800" fontAlgn="auto">
                <a:lnSpc>
                  <a:spcPct val="150000"/>
                </a:lnSpc>
                <a:spcBef>
                  <a:spcPts val="0"/>
                </a:spcBef>
                <a:spcAft>
                  <a:spcPts val="0"/>
                </a:spcAft>
                <a:defRPr/>
              </a:pPr>
              <a:r>
                <a:rPr lang="en-US" sz="525" b="0" dirty="0">
                  <a:solidFill>
                    <a:prstClr val="black"/>
                  </a:solidFill>
                  <a:latin typeface="Segoe UI Semilight" panose="020B0402040204020203" pitchFamily="34" charset="0"/>
                  <a:cs typeface="Segoe UI Semilight" panose="020B0402040204020203" pitchFamily="34" charset="0"/>
                </a:rPr>
                <a:t>6000000</a:t>
              </a:r>
            </a:p>
            <a:p>
              <a:pPr algn="r" defTabSz="685800" fontAlgn="auto">
                <a:lnSpc>
                  <a:spcPct val="150000"/>
                </a:lnSpc>
                <a:spcBef>
                  <a:spcPts val="0"/>
                </a:spcBef>
                <a:spcAft>
                  <a:spcPts val="0"/>
                </a:spcAft>
                <a:defRPr/>
              </a:pPr>
              <a:r>
                <a:rPr lang="en-US" sz="525" b="0" dirty="0">
                  <a:solidFill>
                    <a:prstClr val="black"/>
                  </a:solidFill>
                  <a:latin typeface="Segoe UI Semilight" panose="020B0402040204020203" pitchFamily="34" charset="0"/>
                  <a:cs typeface="Segoe UI Semilight" panose="020B0402040204020203" pitchFamily="34" charset="0"/>
                </a:rPr>
                <a:t>4000000</a:t>
              </a:r>
            </a:p>
            <a:p>
              <a:pPr algn="r" defTabSz="685800" fontAlgn="auto">
                <a:lnSpc>
                  <a:spcPct val="150000"/>
                </a:lnSpc>
                <a:spcBef>
                  <a:spcPts val="0"/>
                </a:spcBef>
                <a:spcAft>
                  <a:spcPts val="0"/>
                </a:spcAft>
                <a:defRPr/>
              </a:pPr>
              <a:r>
                <a:rPr lang="en-US" sz="525" b="0" dirty="0">
                  <a:solidFill>
                    <a:prstClr val="black"/>
                  </a:solidFill>
                  <a:latin typeface="Segoe UI Semilight" panose="020B0402040204020203" pitchFamily="34" charset="0"/>
                  <a:cs typeface="Segoe UI Semilight" panose="020B0402040204020203" pitchFamily="34" charset="0"/>
                </a:rPr>
                <a:t>2000000</a:t>
              </a:r>
            </a:p>
          </p:txBody>
        </p:sp>
        <p:cxnSp>
          <p:nvCxnSpPr>
            <p:cNvPr id="17" name="Straight Connector 16">
              <a:extLst>
                <a:ext uri="{FF2B5EF4-FFF2-40B4-BE49-F238E27FC236}">
                  <a16:creationId xmlns:a16="http://schemas.microsoft.com/office/drawing/2014/main" id="{7235F3C0-1E7F-4248-8EF1-798B69B881B8}"/>
                </a:ext>
              </a:extLst>
            </p:cNvPr>
            <p:cNvCxnSpPr/>
            <p:nvPr/>
          </p:nvCxnSpPr>
          <p:spPr>
            <a:xfrm>
              <a:off x="7428377" y="5884143"/>
              <a:ext cx="4069280" cy="0"/>
            </a:xfrm>
            <a:prstGeom prst="line">
              <a:avLst/>
            </a:prstGeom>
            <a:ln>
              <a:solidFill>
                <a:srgbClr val="0B817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E4E54A-1D08-40F8-8CE6-EE0348C61502}"/>
                </a:ext>
              </a:extLst>
            </p:cNvPr>
            <p:cNvSpPr txBox="1"/>
            <p:nvPr/>
          </p:nvSpPr>
          <p:spPr>
            <a:xfrm>
              <a:off x="7312677" y="5922811"/>
              <a:ext cx="607432" cy="264688"/>
            </a:xfrm>
            <a:prstGeom prst="rect">
              <a:avLst/>
            </a:prstGeom>
            <a:noFill/>
          </p:spPr>
          <p:txBody>
            <a:bodyPr wrap="none" rtlCol="0">
              <a:spAutoFit/>
            </a:bodyPr>
            <a:lstStyle/>
            <a:p>
              <a:pPr algn="r" defTabSz="685800" fontAlgn="auto">
                <a:lnSpc>
                  <a:spcPct val="150000"/>
                </a:lnSpc>
                <a:spcBef>
                  <a:spcPts val="0"/>
                </a:spcBef>
                <a:spcAft>
                  <a:spcPts val="0"/>
                </a:spcAft>
                <a:defRPr/>
              </a:pPr>
              <a:r>
                <a:rPr lang="en-US" sz="525" b="0" dirty="0">
                  <a:solidFill>
                    <a:prstClr val="black"/>
                  </a:solidFill>
                  <a:latin typeface="Segoe UI Semilight" panose="020B0402040204020203" pitchFamily="34" charset="0"/>
                  <a:cs typeface="Segoe UI Semilight" panose="020B0402040204020203" pitchFamily="34" charset="0"/>
                </a:rPr>
                <a:t>Nov 2016</a:t>
              </a:r>
            </a:p>
          </p:txBody>
        </p:sp>
        <p:sp>
          <p:nvSpPr>
            <p:cNvPr id="19" name="TextBox 18">
              <a:extLst>
                <a:ext uri="{FF2B5EF4-FFF2-40B4-BE49-F238E27FC236}">
                  <a16:creationId xmlns:a16="http://schemas.microsoft.com/office/drawing/2014/main" id="{E64525B4-A917-4A1E-8623-F81871C2DE80}"/>
                </a:ext>
              </a:extLst>
            </p:cNvPr>
            <p:cNvSpPr txBox="1"/>
            <p:nvPr/>
          </p:nvSpPr>
          <p:spPr>
            <a:xfrm>
              <a:off x="10073929" y="5922811"/>
              <a:ext cx="596744" cy="264688"/>
            </a:xfrm>
            <a:prstGeom prst="rect">
              <a:avLst/>
            </a:prstGeom>
            <a:noFill/>
          </p:spPr>
          <p:txBody>
            <a:bodyPr wrap="none" rtlCol="0">
              <a:spAutoFit/>
            </a:bodyPr>
            <a:lstStyle/>
            <a:p>
              <a:pPr algn="r" defTabSz="685800" fontAlgn="auto">
                <a:lnSpc>
                  <a:spcPct val="150000"/>
                </a:lnSpc>
                <a:spcBef>
                  <a:spcPts val="0"/>
                </a:spcBef>
                <a:spcAft>
                  <a:spcPts val="0"/>
                </a:spcAft>
                <a:defRPr/>
              </a:pPr>
              <a:r>
                <a:rPr lang="en-US" sz="525" b="0" dirty="0">
                  <a:solidFill>
                    <a:prstClr val="black"/>
                  </a:solidFill>
                  <a:latin typeface="Segoe UI Semilight" panose="020B0402040204020203" pitchFamily="34" charset="0"/>
                  <a:cs typeface="Segoe UI Semilight" panose="020B0402040204020203" pitchFamily="34" charset="0"/>
                </a:rPr>
                <a:t>Dec 2016</a:t>
              </a:r>
            </a:p>
          </p:txBody>
        </p:sp>
        <p:sp>
          <p:nvSpPr>
            <p:cNvPr id="20" name="Oval 19">
              <a:extLst>
                <a:ext uri="{FF2B5EF4-FFF2-40B4-BE49-F238E27FC236}">
                  <a16:creationId xmlns:a16="http://schemas.microsoft.com/office/drawing/2014/main" id="{A0821703-C55D-4972-9C16-6532F4828522}"/>
                </a:ext>
              </a:extLst>
            </p:cNvPr>
            <p:cNvSpPr/>
            <p:nvPr/>
          </p:nvSpPr>
          <p:spPr>
            <a:xfrm>
              <a:off x="9996324" y="4960708"/>
              <a:ext cx="53563" cy="53563"/>
            </a:xfrm>
            <a:prstGeom prst="ellipse">
              <a:avLst/>
            </a:prstGeom>
            <a:solidFill>
              <a:srgbClr val="0B8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21" name="TextBox 20">
              <a:extLst>
                <a:ext uri="{FF2B5EF4-FFF2-40B4-BE49-F238E27FC236}">
                  <a16:creationId xmlns:a16="http://schemas.microsoft.com/office/drawing/2014/main" id="{718E6CA3-E762-46FB-B4B8-10B8069BC9C7}"/>
                </a:ext>
              </a:extLst>
            </p:cNvPr>
            <p:cNvSpPr txBox="1"/>
            <p:nvPr/>
          </p:nvSpPr>
          <p:spPr>
            <a:xfrm>
              <a:off x="10546054" y="4689231"/>
              <a:ext cx="878873" cy="276999"/>
            </a:xfrm>
            <a:prstGeom prst="rect">
              <a:avLst/>
            </a:prstGeom>
            <a:noFill/>
          </p:spPr>
          <p:txBody>
            <a:bodyPr wrap="none" rtlCol="0">
              <a:spAutoFit/>
            </a:bodyPr>
            <a:lstStyle/>
            <a:p>
              <a:pPr defTabSz="685800" fontAlgn="auto">
                <a:spcBef>
                  <a:spcPts val="0"/>
                </a:spcBef>
                <a:spcAft>
                  <a:spcPts val="0"/>
                </a:spcAft>
                <a:defRPr/>
              </a:pPr>
              <a:r>
                <a:rPr lang="en-US" sz="750" b="0" dirty="0">
                  <a:solidFill>
                    <a:prstClr val="black"/>
                  </a:solidFill>
                  <a:latin typeface="Segoe UI Light" panose="020B0502040204020203" pitchFamily="34" charset="0"/>
                  <a:cs typeface="Segoe UI Light" panose="020B0502040204020203" pitchFamily="34" charset="0"/>
                </a:rPr>
                <a:t>Black Friday</a:t>
              </a:r>
            </a:p>
          </p:txBody>
        </p:sp>
        <p:cxnSp>
          <p:nvCxnSpPr>
            <p:cNvPr id="22" name="Straight Connector 21">
              <a:extLst>
                <a:ext uri="{FF2B5EF4-FFF2-40B4-BE49-F238E27FC236}">
                  <a16:creationId xmlns:a16="http://schemas.microsoft.com/office/drawing/2014/main" id="{D2F46F78-1EE4-49D6-A7BD-79B8574D350A}"/>
                </a:ext>
              </a:extLst>
            </p:cNvPr>
            <p:cNvCxnSpPr/>
            <p:nvPr/>
          </p:nvCxnSpPr>
          <p:spPr>
            <a:xfrm>
              <a:off x="10014207" y="4812341"/>
              <a:ext cx="5359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158FF65-02BE-42C5-A6AD-DE87E2660181}"/>
                </a:ext>
              </a:extLst>
            </p:cNvPr>
            <p:cNvCxnSpPr/>
            <p:nvPr/>
          </p:nvCxnSpPr>
          <p:spPr>
            <a:xfrm flipH="1">
              <a:off x="10019094" y="4812341"/>
              <a:ext cx="573" cy="140755"/>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486EA7A-EB17-45D5-B5C9-F4618AE18458}"/>
                </a:ext>
              </a:extLst>
            </p:cNvPr>
            <p:cNvSpPr txBox="1"/>
            <p:nvPr/>
          </p:nvSpPr>
          <p:spPr>
            <a:xfrm>
              <a:off x="8063785" y="6508912"/>
              <a:ext cx="2315164" cy="307776"/>
            </a:xfrm>
            <a:prstGeom prst="rect">
              <a:avLst/>
            </a:prstGeom>
            <a:noFill/>
          </p:spPr>
          <p:txBody>
            <a:bodyPr wrap="none" rtlCol="0">
              <a:spAutoFit/>
            </a:bodyPr>
            <a:lstStyle/>
            <a:p>
              <a:pPr defTabSz="685800" fontAlgn="auto">
                <a:spcBef>
                  <a:spcPts val="0"/>
                </a:spcBef>
                <a:spcAft>
                  <a:spcPts val="0"/>
                </a:spcAft>
                <a:defRPr/>
              </a:pPr>
              <a:r>
                <a:rPr lang="en-US" sz="900" b="0" dirty="0">
                  <a:solidFill>
                    <a:prstClr val="black"/>
                  </a:solidFill>
                  <a:latin typeface="Segoe UI Light" panose="020B0502040204020203" pitchFamily="34" charset="0"/>
                  <a:cs typeface="Segoe UI Light" panose="020B0502040204020203" pitchFamily="34" charset="0"/>
                </a:rPr>
                <a:t>Hourly throughput (request/sec)</a:t>
              </a:r>
            </a:p>
          </p:txBody>
        </p:sp>
      </p:grpSp>
    </p:spTree>
    <p:extLst>
      <p:ext uri="{BB962C8B-B14F-4D97-AF65-F5344CB8AC3E}">
        <p14:creationId xmlns:p14="http://schemas.microsoft.com/office/powerpoint/2010/main" val="384710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4173815" y="2047875"/>
            <a:ext cx="0" cy="262001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283637" y="2047875"/>
            <a:ext cx="3210340" cy="300082"/>
          </a:xfrm>
          <a:prstGeom prst="rect">
            <a:avLst/>
          </a:prstGeom>
          <a:noFill/>
        </p:spPr>
        <p:txBody>
          <a:bodyPr wrap="square" rtlCol="0">
            <a:spAutoFit/>
          </a:bodyPr>
          <a:lstStyle/>
          <a:p>
            <a:pPr defTabSz="685800" fontAlgn="auto">
              <a:spcBef>
                <a:spcPts val="0"/>
              </a:spcBef>
              <a:spcAft>
                <a:spcPts val="0"/>
              </a:spcAft>
              <a:defRPr/>
            </a:pPr>
            <a:r>
              <a:rPr lang="en-US" sz="1350" b="0" dirty="0">
                <a:solidFill>
                  <a:srgbClr val="7030A0"/>
                </a:solidFill>
                <a:latin typeface="Segoe UI Light" panose="020B0502040204020203" pitchFamily="34" charset="0"/>
                <a:cs typeface="Segoe UI Light" panose="020B0502040204020203" pitchFamily="34" charset="0"/>
              </a:rPr>
              <a:t>Schema-agnostic, automatic indexing</a:t>
            </a:r>
          </a:p>
        </p:txBody>
      </p:sp>
      <p:sp>
        <p:nvSpPr>
          <p:cNvPr id="4" name="TextBox 3"/>
          <p:cNvSpPr txBox="1"/>
          <p:nvPr/>
        </p:nvSpPr>
        <p:spPr>
          <a:xfrm>
            <a:off x="4283636" y="2395057"/>
            <a:ext cx="4538246" cy="1754326"/>
          </a:xfrm>
          <a:prstGeom prst="rect">
            <a:avLst/>
          </a:prstGeom>
          <a:noFill/>
        </p:spPr>
        <p:txBody>
          <a:bodyPr wrap="square" rtlCol="0">
            <a:spAutoFit/>
          </a:bodyPr>
          <a:lstStyle/>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At global scale, schema/index management is painful</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Automatic and synchronous indexing </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Hash, range, and geospatial</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Works across every data model</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Highly write-optimized database engine</a:t>
            </a:r>
          </a:p>
        </p:txBody>
      </p:sp>
      <p:grpSp>
        <p:nvGrpSpPr>
          <p:cNvPr id="75" name="Group 74"/>
          <p:cNvGrpSpPr/>
          <p:nvPr/>
        </p:nvGrpSpPr>
        <p:grpSpPr>
          <a:xfrm>
            <a:off x="556632" y="1930542"/>
            <a:ext cx="3069186" cy="2699009"/>
            <a:chOff x="561760" y="2238844"/>
            <a:chExt cx="4092248" cy="3598678"/>
          </a:xfrm>
        </p:grpSpPr>
        <p:sp>
          <p:nvSpPr>
            <p:cNvPr id="5" name="Rectangle 4"/>
            <p:cNvSpPr/>
            <p:nvPr/>
          </p:nvSpPr>
          <p:spPr>
            <a:xfrm>
              <a:off x="1837001" y="223884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7" name="Rectangle 6"/>
            <p:cNvSpPr/>
            <p:nvPr/>
          </p:nvSpPr>
          <p:spPr>
            <a:xfrm>
              <a:off x="101281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 name="Rectangle 7"/>
            <p:cNvSpPr/>
            <p:nvPr/>
          </p:nvSpPr>
          <p:spPr>
            <a:xfrm>
              <a:off x="183700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9" name="Rectangle 8"/>
            <p:cNvSpPr/>
            <p:nvPr/>
          </p:nvSpPr>
          <p:spPr>
            <a:xfrm>
              <a:off x="2719946"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0" name="Rectangle 9"/>
            <p:cNvSpPr/>
            <p:nvPr/>
          </p:nvSpPr>
          <p:spPr>
            <a:xfrm>
              <a:off x="787285"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1" name="Rectangle 10"/>
            <p:cNvSpPr/>
            <p:nvPr/>
          </p:nvSpPr>
          <p:spPr>
            <a:xfrm>
              <a:off x="1178761"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2" name="Rectangle 11"/>
            <p:cNvSpPr/>
            <p:nvPr/>
          </p:nvSpPr>
          <p:spPr>
            <a:xfrm>
              <a:off x="1570237"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3" name="Rectangle 12"/>
            <p:cNvSpPr/>
            <p:nvPr/>
          </p:nvSpPr>
          <p:spPr>
            <a:xfrm>
              <a:off x="2035406" y="305073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4" name="Rectangle 13"/>
            <p:cNvSpPr/>
            <p:nvPr/>
          </p:nvSpPr>
          <p:spPr>
            <a:xfrm>
              <a:off x="249442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5" name="Rectangle 14"/>
            <p:cNvSpPr/>
            <p:nvPr/>
          </p:nvSpPr>
          <p:spPr>
            <a:xfrm>
              <a:off x="294547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6" name="Rectangle 15"/>
            <p:cNvSpPr/>
            <p:nvPr/>
          </p:nvSpPr>
          <p:spPr>
            <a:xfrm>
              <a:off x="561760"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7" name="Rectangle 16"/>
            <p:cNvSpPr/>
            <p:nvPr/>
          </p:nvSpPr>
          <p:spPr>
            <a:xfrm>
              <a:off x="1139691"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8" name="Rectangle 17"/>
            <p:cNvSpPr/>
            <p:nvPr/>
          </p:nvSpPr>
          <p:spPr>
            <a:xfrm>
              <a:off x="561760" y="396923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9" name="Rectangle 18"/>
            <p:cNvSpPr/>
            <p:nvPr/>
          </p:nvSpPr>
          <p:spPr>
            <a:xfrm>
              <a:off x="939117" y="396923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20" name="Rectangle 19"/>
            <p:cNvSpPr/>
            <p:nvPr/>
          </p:nvSpPr>
          <p:spPr>
            <a:xfrm>
              <a:off x="1311069" y="3969234"/>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cxnSp>
          <p:nvCxnSpPr>
            <p:cNvPr id="21" name="Straight Arrow Connector 20"/>
            <p:cNvCxnSpPr>
              <a:stCxn id="5" idx="2"/>
              <a:endCxn id="8" idx="0"/>
            </p:cNvCxnSpPr>
            <p:nvPr/>
          </p:nvCxnSpPr>
          <p:spPr>
            <a:xfrm flipH="1">
              <a:off x="1949763" y="2382360"/>
              <a:ext cx="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9" idx="0"/>
            </p:cNvCxnSpPr>
            <p:nvPr/>
          </p:nvCxnSpPr>
          <p:spPr>
            <a:xfrm>
              <a:off x="1949764" y="2382360"/>
              <a:ext cx="882945"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5" idx="2"/>
              <a:endCxn id="7" idx="0"/>
            </p:cNvCxnSpPr>
            <p:nvPr/>
          </p:nvCxnSpPr>
          <p:spPr>
            <a:xfrm flipH="1">
              <a:off x="1125573" y="2382360"/>
              <a:ext cx="82419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7" idx="2"/>
            </p:cNvCxnSpPr>
            <p:nvPr/>
          </p:nvCxnSpPr>
          <p:spPr>
            <a:xfrm flipH="1">
              <a:off x="888187" y="2800605"/>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2"/>
              <a:endCxn id="11" idx="0"/>
            </p:cNvCxnSpPr>
            <p:nvPr/>
          </p:nvCxnSpPr>
          <p:spPr>
            <a:xfrm>
              <a:off x="1125573" y="2800605"/>
              <a:ext cx="165951"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2573519" y="2799577"/>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5" idx="0"/>
            </p:cNvCxnSpPr>
            <p:nvPr/>
          </p:nvCxnSpPr>
          <p:spPr>
            <a:xfrm>
              <a:off x="2826856" y="2799576"/>
              <a:ext cx="231378" cy="251156"/>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8" idx="2"/>
              <a:endCxn id="12" idx="0"/>
            </p:cNvCxnSpPr>
            <p:nvPr/>
          </p:nvCxnSpPr>
          <p:spPr>
            <a:xfrm flipH="1">
              <a:off x="1683000" y="2800605"/>
              <a:ext cx="266763"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13" idx="0"/>
            </p:cNvCxnSpPr>
            <p:nvPr/>
          </p:nvCxnSpPr>
          <p:spPr>
            <a:xfrm>
              <a:off x="1948945" y="2800605"/>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2"/>
              <a:endCxn id="16" idx="0"/>
            </p:cNvCxnSpPr>
            <p:nvPr/>
          </p:nvCxnSpPr>
          <p:spPr>
            <a:xfrm flipH="1">
              <a:off x="674523" y="3194248"/>
              <a:ext cx="225525"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0" idx="2"/>
              <a:endCxn id="17" idx="0"/>
            </p:cNvCxnSpPr>
            <p:nvPr/>
          </p:nvCxnSpPr>
          <p:spPr>
            <a:xfrm>
              <a:off x="900048" y="3194248"/>
              <a:ext cx="352406"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6" idx="2"/>
              <a:endCxn id="18" idx="0"/>
            </p:cNvCxnSpPr>
            <p:nvPr/>
          </p:nvCxnSpPr>
          <p:spPr>
            <a:xfrm>
              <a:off x="674523" y="3653499"/>
              <a:ext cx="0"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7" idx="2"/>
            </p:cNvCxnSpPr>
            <p:nvPr/>
          </p:nvCxnSpPr>
          <p:spPr>
            <a:xfrm flipH="1">
              <a:off x="1032355" y="3653499"/>
              <a:ext cx="220099" cy="315734"/>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7" idx="2"/>
              <a:endCxn id="20" idx="0"/>
            </p:cNvCxnSpPr>
            <p:nvPr/>
          </p:nvCxnSpPr>
          <p:spPr>
            <a:xfrm>
              <a:off x="1252454" y="3653499"/>
              <a:ext cx="171378"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278473" y="345079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60" name="Rectangle 59"/>
            <p:cNvSpPr/>
            <p:nvPr/>
          </p:nvSpPr>
          <p:spPr>
            <a:xfrm>
              <a:off x="2705721"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cxnSp>
          <p:nvCxnSpPr>
            <p:cNvPr id="61" name="Straight Arrow Connector 60"/>
            <p:cNvCxnSpPr/>
            <p:nvPr/>
          </p:nvCxnSpPr>
          <p:spPr>
            <a:xfrm>
              <a:off x="2611681" y="3194248"/>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4" idx="2"/>
            </p:cNvCxnSpPr>
            <p:nvPr/>
          </p:nvCxnSpPr>
          <p:spPr>
            <a:xfrm flipH="1">
              <a:off x="2411208" y="3194248"/>
              <a:ext cx="195976" cy="27294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705721" y="3827547"/>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65" name="Rectangle 64"/>
            <p:cNvSpPr/>
            <p:nvPr/>
          </p:nvSpPr>
          <p:spPr>
            <a:xfrm>
              <a:off x="2705721" y="4172739"/>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cxnSp>
          <p:nvCxnSpPr>
            <p:cNvPr id="66" name="Straight Arrow Connector 65"/>
            <p:cNvCxnSpPr>
              <a:stCxn id="60" idx="2"/>
              <a:endCxn id="64" idx="0"/>
            </p:cNvCxnSpPr>
            <p:nvPr/>
          </p:nvCxnSpPr>
          <p:spPr>
            <a:xfrm>
              <a:off x="2818484" y="3594309"/>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2818484" y="3969233"/>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068613" y="3450793"/>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71" name="Rectangle 70"/>
            <p:cNvSpPr/>
            <p:nvPr/>
          </p:nvSpPr>
          <p:spPr>
            <a:xfrm>
              <a:off x="3533782"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cxnSp>
          <p:nvCxnSpPr>
            <p:cNvPr id="72" name="Straight Arrow Connector 71"/>
            <p:cNvCxnSpPr>
              <a:endCxn id="70" idx="0"/>
            </p:cNvCxnSpPr>
            <p:nvPr/>
          </p:nvCxnSpPr>
          <p:spPr>
            <a:xfrm>
              <a:off x="3089619" y="3196431"/>
              <a:ext cx="91757" cy="254362"/>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5" idx="2"/>
            </p:cNvCxnSpPr>
            <p:nvPr/>
          </p:nvCxnSpPr>
          <p:spPr>
            <a:xfrm>
              <a:off x="3058234" y="3194248"/>
              <a:ext cx="601750" cy="263653"/>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2257890" y="475241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0" name="Rectangle 79"/>
            <p:cNvSpPr/>
            <p:nvPr/>
          </p:nvSpPr>
          <p:spPr>
            <a:xfrm>
              <a:off x="3273595" y="475241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1" name="Rectangle 80"/>
            <p:cNvSpPr/>
            <p:nvPr/>
          </p:nvSpPr>
          <p:spPr>
            <a:xfrm>
              <a:off x="2257890" y="5055852"/>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2" name="Rectangle 81"/>
            <p:cNvSpPr/>
            <p:nvPr/>
          </p:nvSpPr>
          <p:spPr>
            <a:xfrm>
              <a:off x="3273595" y="5055852"/>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3" name="Rectangle 82"/>
            <p:cNvSpPr/>
            <p:nvPr/>
          </p:nvSpPr>
          <p:spPr>
            <a:xfrm>
              <a:off x="2257890" y="5344714"/>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4" name="Rectangle 83"/>
            <p:cNvSpPr/>
            <p:nvPr/>
          </p:nvSpPr>
          <p:spPr>
            <a:xfrm>
              <a:off x="3273595" y="5344714"/>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5" name="Rectangle 84"/>
            <p:cNvSpPr/>
            <p:nvPr/>
          </p:nvSpPr>
          <p:spPr>
            <a:xfrm>
              <a:off x="2257890" y="562429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6" name="Rectangle 85"/>
            <p:cNvSpPr/>
            <p:nvPr/>
          </p:nvSpPr>
          <p:spPr>
            <a:xfrm>
              <a:off x="3273595" y="562429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7" name="Rectangle 86"/>
            <p:cNvSpPr/>
            <p:nvPr/>
          </p:nvSpPr>
          <p:spPr>
            <a:xfrm>
              <a:off x="3338241" y="478054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88" name="Rectangle 87"/>
            <p:cNvSpPr/>
            <p:nvPr/>
          </p:nvSpPr>
          <p:spPr>
            <a:xfrm>
              <a:off x="3803410" y="4780540"/>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92" name="Rectangle 91"/>
            <p:cNvSpPr/>
            <p:nvPr/>
          </p:nvSpPr>
          <p:spPr>
            <a:xfrm>
              <a:off x="3338241"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93" name="Rectangle 92"/>
            <p:cNvSpPr/>
            <p:nvPr/>
          </p:nvSpPr>
          <p:spPr>
            <a:xfrm>
              <a:off x="3803410"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94" name="Rectangle 93"/>
            <p:cNvSpPr/>
            <p:nvPr/>
          </p:nvSpPr>
          <p:spPr>
            <a:xfrm>
              <a:off x="4275961" y="5080516"/>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97" name="Rectangle 96"/>
            <p:cNvSpPr/>
            <p:nvPr/>
          </p:nvSpPr>
          <p:spPr>
            <a:xfrm>
              <a:off x="3345475" y="537584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99" name="Rectangle 98"/>
            <p:cNvSpPr/>
            <p:nvPr/>
          </p:nvSpPr>
          <p:spPr>
            <a:xfrm>
              <a:off x="3821068" y="5384235"/>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sp>
          <p:nvSpPr>
            <p:cNvPr id="101" name="Rectangle 100"/>
            <p:cNvSpPr/>
            <p:nvPr/>
          </p:nvSpPr>
          <p:spPr>
            <a:xfrm>
              <a:off x="3338240" y="565915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dirty="0">
                <a:solidFill>
                  <a:prstClr val="white"/>
                </a:solidFill>
                <a:latin typeface="Calibri" panose="020F0502020204030204"/>
              </a:endParaRPr>
            </a:p>
          </p:txBody>
        </p:sp>
      </p:grpSp>
      <p:cxnSp>
        <p:nvCxnSpPr>
          <p:cNvPr id="89" name="Straight Arrow Connector 88"/>
          <p:cNvCxnSpPr>
            <a:stCxn id="87" idx="3"/>
            <a:endCxn id="88" idx="1"/>
          </p:cNvCxnSpPr>
          <p:nvPr/>
        </p:nvCxnSpPr>
        <p:spPr>
          <a:xfrm>
            <a:off x="2808137" y="3890633"/>
            <a:ext cx="179733"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2808137" y="4115615"/>
            <a:ext cx="179733"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3157013" y="4115615"/>
            <a:ext cx="179733"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2816690" y="4337111"/>
            <a:ext cx="179733"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Arc 99"/>
          <p:cNvSpPr/>
          <p:nvPr/>
        </p:nvSpPr>
        <p:spPr>
          <a:xfrm>
            <a:off x="959229" y="3228334"/>
            <a:ext cx="1183027" cy="1143743"/>
          </a:xfrm>
          <a:prstGeom prst="arc">
            <a:avLst>
              <a:gd name="adj1" fmla="val 5276172"/>
              <a:gd name="adj2" fmla="val 11197224"/>
            </a:avLst>
          </a:prstGeom>
          <a:ln>
            <a:solidFill>
              <a:srgbClr val="0B8172"/>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auto">
              <a:spcBef>
                <a:spcPts val="0"/>
              </a:spcBef>
              <a:spcAft>
                <a:spcPts val="0"/>
              </a:spcAft>
              <a:defRPr/>
            </a:pPr>
            <a:endParaRPr lang="en-US" sz="1350" b="0" dirty="0">
              <a:solidFill>
                <a:prstClr val="black"/>
              </a:solidFill>
              <a:latin typeface="Calibri" panose="020F0502020204030204"/>
            </a:endParaRPr>
          </a:p>
        </p:txBody>
      </p:sp>
      <p:sp>
        <p:nvSpPr>
          <p:cNvPr id="103" name="TextBox 102"/>
          <p:cNvSpPr txBox="1"/>
          <p:nvPr/>
        </p:nvSpPr>
        <p:spPr>
          <a:xfrm>
            <a:off x="1738624" y="4748924"/>
            <a:ext cx="853119" cy="230832"/>
          </a:xfrm>
          <a:prstGeom prst="rect">
            <a:avLst/>
          </a:prstGeom>
          <a:noFill/>
        </p:spPr>
        <p:txBody>
          <a:bodyPr wrap="none" rtlCol="0">
            <a:spAutoFit/>
          </a:bodyPr>
          <a:lstStyle/>
          <a:p>
            <a:pPr defTabSz="685800" fontAlgn="auto">
              <a:spcBef>
                <a:spcPts val="0"/>
              </a:spcBef>
              <a:spcAft>
                <a:spcPts val="0"/>
              </a:spcAft>
              <a:defRPr/>
            </a:pPr>
            <a:r>
              <a:rPr lang="en-US" sz="900" b="0" dirty="0">
                <a:solidFill>
                  <a:prstClr val="black"/>
                </a:solidFill>
                <a:latin typeface="Segoe UI Light" panose="020B0502040204020203" pitchFamily="34" charset="0"/>
                <a:cs typeface="Segoe UI Light" panose="020B0502040204020203" pitchFamily="34" charset="0"/>
              </a:rPr>
              <a:t>Physical index</a:t>
            </a:r>
          </a:p>
        </p:txBody>
      </p:sp>
      <p:sp>
        <p:nvSpPr>
          <p:cNvPr id="104" name="TextBox 103"/>
          <p:cNvSpPr txBox="1"/>
          <p:nvPr/>
        </p:nvSpPr>
        <p:spPr>
          <a:xfrm>
            <a:off x="507906" y="3460919"/>
            <a:ext cx="566181" cy="230832"/>
          </a:xfrm>
          <a:prstGeom prst="rect">
            <a:avLst/>
          </a:prstGeom>
          <a:noFill/>
        </p:spPr>
        <p:txBody>
          <a:bodyPr wrap="none" rtlCol="0">
            <a:spAutoFit/>
          </a:bodyPr>
          <a:lstStyle/>
          <a:p>
            <a:pPr defTabSz="685800" fontAlgn="auto">
              <a:spcBef>
                <a:spcPts val="0"/>
              </a:spcBef>
              <a:spcAft>
                <a:spcPts val="0"/>
              </a:spcAft>
              <a:defRPr/>
            </a:pPr>
            <a:r>
              <a:rPr lang="en-US" sz="900" b="0" dirty="0">
                <a:solidFill>
                  <a:prstClr val="black"/>
                </a:solidFill>
                <a:latin typeface="Segoe UI Light" panose="020B0502040204020203" pitchFamily="34" charset="0"/>
                <a:cs typeface="Segoe UI Light" panose="020B0502040204020203" pitchFamily="34" charset="0"/>
              </a:rPr>
              <a:t>Schema</a:t>
            </a:r>
          </a:p>
        </p:txBody>
      </p:sp>
    </p:spTree>
    <p:extLst>
      <p:ext uri="{BB962C8B-B14F-4D97-AF65-F5344CB8AC3E}">
        <p14:creationId xmlns:p14="http://schemas.microsoft.com/office/powerpoint/2010/main" val="380248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4173815" y="2047875"/>
            <a:ext cx="0" cy="262001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283637" y="2047875"/>
            <a:ext cx="3210340" cy="300082"/>
          </a:xfrm>
          <a:prstGeom prst="rect">
            <a:avLst/>
          </a:prstGeom>
          <a:noFill/>
        </p:spPr>
        <p:txBody>
          <a:bodyPr wrap="square" rtlCol="0">
            <a:spAutoFit/>
          </a:bodyPr>
          <a:lstStyle/>
          <a:p>
            <a:pPr defTabSz="685800" fontAlgn="auto">
              <a:spcBef>
                <a:spcPts val="0"/>
              </a:spcBef>
              <a:spcAft>
                <a:spcPts val="0"/>
              </a:spcAft>
              <a:defRPr/>
            </a:pPr>
            <a:r>
              <a:rPr lang="en-US" sz="1350" b="0" dirty="0">
                <a:solidFill>
                  <a:srgbClr val="7030A0"/>
                </a:solidFill>
                <a:latin typeface="Segoe UI Light" panose="020B0502040204020203" pitchFamily="34" charset="0"/>
                <a:cs typeface="Segoe UI Light" panose="020B0502040204020203" pitchFamily="34" charset="0"/>
              </a:rPr>
              <a:t>Multi-model, multi-API</a:t>
            </a:r>
          </a:p>
        </p:txBody>
      </p:sp>
      <p:sp>
        <p:nvSpPr>
          <p:cNvPr id="4" name="TextBox 3"/>
          <p:cNvSpPr txBox="1"/>
          <p:nvPr/>
        </p:nvSpPr>
        <p:spPr>
          <a:xfrm>
            <a:off x="4283636" y="2395057"/>
            <a:ext cx="4553832" cy="1754326"/>
          </a:xfrm>
          <a:prstGeom prst="rect">
            <a:avLst/>
          </a:prstGeom>
          <a:noFill/>
        </p:spPr>
        <p:txBody>
          <a:bodyPr wrap="square" rtlCol="0">
            <a:spAutoFit/>
          </a:bodyPr>
          <a:lstStyle/>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Database engine operates on Atom-Record-Sequence type system</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All data models can be efficiently translated to ARS</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Multi-model: Key-value, Document, and Graph</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Multi-API: SQL (DocumentDB), MongoDB, Table, and Gremlin</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More data-models and APIs to be added</a:t>
            </a:r>
          </a:p>
        </p:txBody>
      </p:sp>
      <p:pic>
        <p:nvPicPr>
          <p:cNvPr id="7" name="Graphic 6">
            <a:extLst>
              <a:ext uri="{FF2B5EF4-FFF2-40B4-BE49-F238E27FC236}">
                <a16:creationId xmlns:a16="http://schemas.microsoft.com/office/drawing/2014/main" id="{D4E5635F-ED54-4335-BD68-E77D1C5815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5284" y="2361011"/>
            <a:ext cx="2513846" cy="1993740"/>
          </a:xfrm>
          <a:prstGeom prst="rect">
            <a:avLst/>
          </a:prstGeom>
        </p:spPr>
      </p:pic>
    </p:spTree>
    <p:extLst>
      <p:ext uri="{BB962C8B-B14F-4D97-AF65-F5344CB8AC3E}">
        <p14:creationId xmlns:p14="http://schemas.microsoft.com/office/powerpoint/2010/main" val="276307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4173815" y="2047875"/>
            <a:ext cx="0" cy="262001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283637" y="2047875"/>
            <a:ext cx="3210340" cy="300082"/>
          </a:xfrm>
          <a:prstGeom prst="rect">
            <a:avLst/>
          </a:prstGeom>
          <a:noFill/>
        </p:spPr>
        <p:txBody>
          <a:bodyPr wrap="square" rtlCol="0">
            <a:spAutoFit/>
          </a:bodyPr>
          <a:lstStyle/>
          <a:p>
            <a:pPr defTabSz="685800" fontAlgn="auto">
              <a:spcBef>
                <a:spcPts val="0"/>
              </a:spcBef>
              <a:spcAft>
                <a:spcPts val="0"/>
              </a:spcAft>
              <a:defRPr/>
            </a:pPr>
            <a:r>
              <a:rPr lang="en-US" sz="1350" b="0" dirty="0">
                <a:solidFill>
                  <a:srgbClr val="7030A0"/>
                </a:solidFill>
                <a:latin typeface="Segoe UI Light" panose="020B0502040204020203" pitchFamily="34" charset="0"/>
                <a:cs typeface="Segoe UI Light" panose="020B0502040204020203" pitchFamily="34" charset="0"/>
              </a:rPr>
              <a:t>Industry-leading, enterprise-grade SLAs </a:t>
            </a:r>
          </a:p>
        </p:txBody>
      </p:sp>
      <p:sp>
        <p:nvSpPr>
          <p:cNvPr id="28" name="TextBox 27"/>
          <p:cNvSpPr txBox="1"/>
          <p:nvPr/>
        </p:nvSpPr>
        <p:spPr>
          <a:xfrm>
            <a:off x="4283636" y="2395057"/>
            <a:ext cx="4210932" cy="2123658"/>
          </a:xfrm>
          <a:prstGeom prst="rect">
            <a:avLst/>
          </a:prstGeom>
          <a:noFill/>
        </p:spPr>
        <p:txBody>
          <a:bodyPr wrap="square" rtlCol="0">
            <a:spAutoFit/>
          </a:bodyPr>
          <a:lstStyle/>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99.99% availability – even with a single region</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Made possible with highly-redundant storage architecture</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Guaranteed durability – writes are majority quorum committed</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First and only service to offer SLAs on:</a:t>
            </a:r>
          </a:p>
          <a:p>
            <a:pPr marL="214313" indent="-214313" defTabSz="685800" fontAlgn="auto">
              <a:spcBef>
                <a:spcPts val="0"/>
              </a:spcBef>
              <a:spcAft>
                <a:spcPts val="0"/>
              </a:spcAft>
              <a:buFont typeface="Arial" panose="020B0604020202020204" pitchFamily="34" charset="0"/>
              <a:buChar char="•"/>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Low-latency</a:t>
            </a:r>
          </a:p>
          <a:p>
            <a:pPr marL="214313" indent="-214313" defTabSz="685800" fontAlgn="auto">
              <a:spcBef>
                <a:spcPts val="0"/>
              </a:spcBef>
              <a:spcAft>
                <a:spcPts val="0"/>
              </a:spcAft>
              <a:buFont typeface="Arial" panose="020B0604020202020204" pitchFamily="34" charset="0"/>
              <a:buChar char="•"/>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Consistency</a:t>
            </a:r>
          </a:p>
          <a:p>
            <a:pPr marL="214313" indent="-214313" defTabSz="685800" fontAlgn="auto">
              <a:spcBef>
                <a:spcPts val="0"/>
              </a:spcBef>
              <a:spcAft>
                <a:spcPts val="0"/>
              </a:spcAft>
              <a:buFont typeface="Arial" panose="020B0604020202020204" pitchFamily="34" charset="0"/>
              <a:buChar char="•"/>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Throughput</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p:txBody>
      </p:sp>
      <p:pic>
        <p:nvPicPr>
          <p:cNvPr id="3" name="Graphic 2">
            <a:extLst>
              <a:ext uri="{FF2B5EF4-FFF2-40B4-BE49-F238E27FC236}">
                <a16:creationId xmlns:a16="http://schemas.microsoft.com/office/drawing/2014/main" id="{3CBC6BF8-2FB3-4330-915E-00ADD8C23F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1639" y="2483791"/>
            <a:ext cx="2149502" cy="1738442"/>
          </a:xfrm>
          <a:prstGeom prst="rect">
            <a:avLst/>
          </a:prstGeom>
        </p:spPr>
      </p:pic>
    </p:spTree>
    <p:extLst>
      <p:ext uri="{BB962C8B-B14F-4D97-AF65-F5344CB8AC3E}">
        <p14:creationId xmlns:p14="http://schemas.microsoft.com/office/powerpoint/2010/main" val="104653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4173815" y="2047875"/>
            <a:ext cx="0" cy="262001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283637" y="2047875"/>
            <a:ext cx="3210340" cy="300082"/>
          </a:xfrm>
          <a:prstGeom prst="rect">
            <a:avLst/>
          </a:prstGeom>
          <a:noFill/>
        </p:spPr>
        <p:txBody>
          <a:bodyPr wrap="square" rtlCol="0">
            <a:spAutoFit/>
          </a:bodyPr>
          <a:lstStyle/>
          <a:p>
            <a:pPr defTabSz="685800" fontAlgn="auto">
              <a:spcBef>
                <a:spcPts val="0"/>
              </a:spcBef>
              <a:spcAft>
                <a:spcPts val="0"/>
              </a:spcAft>
              <a:defRPr/>
            </a:pPr>
            <a:r>
              <a:rPr lang="en-US" sz="1350" b="0" dirty="0">
                <a:solidFill>
                  <a:srgbClr val="7030A0"/>
                </a:solidFill>
                <a:latin typeface="Segoe UI Light" panose="020B0502040204020203" pitchFamily="34" charset="0"/>
                <a:cs typeface="Segoe UI Light" panose="020B0502040204020203" pitchFamily="34" charset="0"/>
              </a:rPr>
              <a:t>Security &amp; Compliance</a:t>
            </a:r>
          </a:p>
        </p:txBody>
      </p:sp>
      <p:sp>
        <p:nvSpPr>
          <p:cNvPr id="4" name="TextBox 3"/>
          <p:cNvSpPr txBox="1"/>
          <p:nvPr/>
        </p:nvSpPr>
        <p:spPr>
          <a:xfrm>
            <a:off x="4283636" y="2395058"/>
            <a:ext cx="3804318" cy="2677656"/>
          </a:xfrm>
          <a:prstGeom prst="rect">
            <a:avLst/>
          </a:prstGeom>
          <a:noFill/>
        </p:spPr>
        <p:txBody>
          <a:bodyPr wrap="square" rtlCol="0">
            <a:spAutoFit/>
          </a:bodyPr>
          <a:lstStyle/>
          <a:p>
            <a:pPr defTabSz="699557" fontAlgn="auto">
              <a:spcBef>
                <a:spcPts val="0"/>
              </a:spcBef>
              <a:spcAft>
                <a:spcPts val="0"/>
              </a:spcAft>
              <a:defRPr/>
            </a:pPr>
            <a:r>
              <a:rPr lang="en-US" sz="1200" b="0" dirty="0">
                <a:solidFill>
                  <a:srgbClr val="505050"/>
                </a:solidFill>
                <a:latin typeface="Segoe UI Light" panose="020B0502040204020203" pitchFamily="34" charset="0"/>
                <a:cs typeface="Segoe UI Light" panose="020B0502040204020203" pitchFamily="34" charset="0"/>
              </a:rPr>
              <a:t>Always encrypted at rest and in motion</a:t>
            </a:r>
          </a:p>
          <a:p>
            <a:pPr defTabSz="699557" fontAlgn="auto">
              <a:spcBef>
                <a:spcPts val="0"/>
              </a:spcBef>
              <a:spcAft>
                <a:spcPts val="0"/>
              </a:spcAft>
              <a:defRPr/>
            </a:pPr>
            <a:endParaRPr lang="en-US" sz="1200" b="0" dirty="0">
              <a:solidFill>
                <a:srgbClr val="505050"/>
              </a:solidFill>
              <a:latin typeface="Segoe UI Light" panose="020B0502040204020203" pitchFamily="34" charset="0"/>
              <a:cs typeface="Segoe UI Light" panose="020B0502040204020203" pitchFamily="34" charset="0"/>
            </a:endParaRPr>
          </a:p>
          <a:p>
            <a:pPr defTabSz="699557" fontAlgn="auto">
              <a:spcBef>
                <a:spcPts val="0"/>
              </a:spcBef>
              <a:spcAft>
                <a:spcPts val="0"/>
              </a:spcAft>
              <a:defRPr/>
            </a:pPr>
            <a:r>
              <a:rPr lang="en-US" sz="1200" b="0" dirty="0">
                <a:solidFill>
                  <a:srgbClr val="505050"/>
                </a:solidFill>
                <a:latin typeface="Segoe UI Light" panose="020B0502040204020203" pitchFamily="34" charset="0"/>
                <a:cs typeface="Segoe UI Light" panose="020B0502040204020203" pitchFamily="34" charset="0"/>
              </a:rPr>
              <a:t>Fine grained “row level” authorization</a:t>
            </a:r>
          </a:p>
          <a:p>
            <a:pPr defTabSz="699557" fontAlgn="auto">
              <a:spcBef>
                <a:spcPts val="0"/>
              </a:spcBef>
              <a:spcAft>
                <a:spcPts val="0"/>
              </a:spcAft>
              <a:defRPr/>
            </a:pPr>
            <a:endParaRPr lang="en-US" sz="1200" b="0" dirty="0">
              <a:solidFill>
                <a:srgbClr val="505050"/>
              </a:solidFill>
              <a:latin typeface="Segoe UI Light" panose="020B0502040204020203" pitchFamily="34" charset="0"/>
              <a:cs typeface="Segoe UI Light" panose="020B0502040204020203" pitchFamily="34" charset="0"/>
            </a:endParaRPr>
          </a:p>
          <a:p>
            <a:pPr defTabSz="699557" fontAlgn="auto">
              <a:spcBef>
                <a:spcPts val="0"/>
              </a:spcBef>
              <a:spcAft>
                <a:spcPts val="0"/>
              </a:spcAft>
              <a:defRPr/>
            </a:pPr>
            <a:r>
              <a:rPr lang="en-US" sz="1200" b="0" dirty="0">
                <a:solidFill>
                  <a:srgbClr val="505050"/>
                </a:solidFill>
                <a:latin typeface="Segoe UI Light" panose="020B0502040204020203" pitchFamily="34" charset="0"/>
                <a:cs typeface="Segoe UI Light" panose="020B0502040204020203" pitchFamily="34" charset="0"/>
              </a:rPr>
              <a:t>Network security with IP firewall rules</a:t>
            </a:r>
          </a:p>
          <a:p>
            <a:pPr defTabSz="699557" fontAlgn="auto">
              <a:spcBef>
                <a:spcPts val="0"/>
              </a:spcBef>
              <a:spcAft>
                <a:spcPts val="0"/>
              </a:spcAft>
              <a:defRPr/>
            </a:pPr>
            <a:endParaRPr lang="en-US" sz="1200" b="0" dirty="0">
              <a:solidFill>
                <a:srgbClr val="505050"/>
              </a:solidFill>
              <a:latin typeface="Segoe UI Light" panose="020B0502040204020203" pitchFamily="34" charset="0"/>
              <a:cs typeface="Segoe UI Light" panose="020B0502040204020203" pitchFamily="34" charset="0"/>
            </a:endParaRPr>
          </a:p>
          <a:p>
            <a:pPr defTabSz="699557" fontAlgn="auto">
              <a:spcBef>
                <a:spcPts val="0"/>
              </a:spcBef>
              <a:spcAft>
                <a:spcPts val="0"/>
              </a:spcAft>
              <a:defRPr/>
            </a:pPr>
            <a:r>
              <a:rPr lang="en-US" sz="1200" b="0" dirty="0">
                <a:solidFill>
                  <a:srgbClr val="505050"/>
                </a:solidFill>
                <a:latin typeface="Segoe UI Light" panose="020B0502040204020203" pitchFamily="34" charset="0"/>
                <a:cs typeface="Segoe UI Light" panose="020B0502040204020203" pitchFamily="34" charset="0"/>
              </a:rPr>
              <a:t>Comprehensive Azure compliance certification:</a:t>
            </a:r>
          </a:p>
          <a:p>
            <a:pPr marL="214313" indent="-214313" defTabSz="699557" fontAlgn="auto">
              <a:spcBef>
                <a:spcPts val="0"/>
              </a:spcBef>
              <a:spcAft>
                <a:spcPts val="0"/>
              </a:spcAft>
              <a:buFont typeface="Arial" panose="020B0604020202020204" pitchFamily="34" charset="0"/>
              <a:buChar char="•"/>
              <a:defRPr/>
            </a:pPr>
            <a:r>
              <a:rPr lang="en-US" sz="1200" b="0" dirty="0">
                <a:solidFill>
                  <a:srgbClr val="505050"/>
                </a:solidFill>
                <a:latin typeface="Segoe UI Light" panose="020B0502040204020203" pitchFamily="34" charset="0"/>
                <a:cs typeface="Segoe UI Light" panose="020B0502040204020203" pitchFamily="34" charset="0"/>
              </a:rPr>
              <a:t>ISO 27001</a:t>
            </a:r>
          </a:p>
          <a:p>
            <a:pPr marL="214313" indent="-214313" defTabSz="699557" fontAlgn="auto">
              <a:spcBef>
                <a:spcPts val="0"/>
              </a:spcBef>
              <a:spcAft>
                <a:spcPts val="0"/>
              </a:spcAft>
              <a:buFont typeface="Arial" panose="020B0604020202020204" pitchFamily="34" charset="0"/>
              <a:buChar char="•"/>
              <a:defRPr/>
            </a:pPr>
            <a:r>
              <a:rPr lang="en-US" sz="1200" b="0" dirty="0">
                <a:solidFill>
                  <a:srgbClr val="505050"/>
                </a:solidFill>
                <a:latin typeface="Segoe UI Light" panose="020B0502040204020203" pitchFamily="34" charset="0"/>
                <a:cs typeface="Segoe UI Light" panose="020B0502040204020203" pitchFamily="34" charset="0"/>
              </a:rPr>
              <a:t>ISO 27018</a:t>
            </a:r>
          </a:p>
          <a:p>
            <a:pPr marL="214313" indent="-214313" defTabSz="699557" fontAlgn="auto">
              <a:spcBef>
                <a:spcPts val="0"/>
              </a:spcBef>
              <a:spcAft>
                <a:spcPts val="0"/>
              </a:spcAft>
              <a:buFont typeface="Arial" panose="020B0604020202020204" pitchFamily="34" charset="0"/>
              <a:buChar char="•"/>
              <a:defRPr/>
            </a:pPr>
            <a:r>
              <a:rPr lang="en-US" sz="1200" b="0" dirty="0">
                <a:solidFill>
                  <a:srgbClr val="505050"/>
                </a:solidFill>
                <a:latin typeface="Segoe UI Light" panose="020B0502040204020203" pitchFamily="34" charset="0"/>
                <a:cs typeface="Segoe UI Light" panose="020B0502040204020203" pitchFamily="34" charset="0"/>
              </a:rPr>
              <a:t>EUMC</a:t>
            </a:r>
          </a:p>
          <a:p>
            <a:pPr marL="214313" indent="-214313" defTabSz="699557" fontAlgn="auto">
              <a:spcBef>
                <a:spcPts val="0"/>
              </a:spcBef>
              <a:spcAft>
                <a:spcPts val="0"/>
              </a:spcAft>
              <a:buFont typeface="Arial" panose="020B0604020202020204" pitchFamily="34" charset="0"/>
              <a:buChar char="•"/>
              <a:defRPr/>
            </a:pPr>
            <a:r>
              <a:rPr lang="en-US" sz="1200" b="0" dirty="0">
                <a:solidFill>
                  <a:srgbClr val="505050"/>
                </a:solidFill>
                <a:latin typeface="Segoe UI Light" panose="020B0502040204020203" pitchFamily="34" charset="0"/>
                <a:cs typeface="Segoe UI Light" panose="020B0502040204020203" pitchFamily="34" charset="0"/>
              </a:rPr>
              <a:t>HIPAA</a:t>
            </a:r>
          </a:p>
          <a:p>
            <a:pPr marL="214313" indent="-214313" defTabSz="699557" fontAlgn="auto">
              <a:spcBef>
                <a:spcPts val="0"/>
              </a:spcBef>
              <a:spcAft>
                <a:spcPts val="0"/>
              </a:spcAft>
              <a:buFont typeface="Arial" panose="020B0604020202020204" pitchFamily="34" charset="0"/>
              <a:buChar char="•"/>
              <a:defRPr/>
            </a:pPr>
            <a:r>
              <a:rPr lang="en-US" sz="1200" b="0" dirty="0">
                <a:solidFill>
                  <a:srgbClr val="505050"/>
                </a:solidFill>
                <a:latin typeface="Segoe UI Light" panose="020B0502040204020203" pitchFamily="34" charset="0"/>
                <a:cs typeface="Segoe UI Light" panose="020B0502040204020203" pitchFamily="34" charset="0"/>
              </a:rPr>
              <a:t>PCI</a:t>
            </a:r>
          </a:p>
          <a:p>
            <a:pPr marL="214313" indent="-214313" defTabSz="699557" fontAlgn="auto">
              <a:spcBef>
                <a:spcPts val="0"/>
              </a:spcBef>
              <a:spcAft>
                <a:spcPts val="0"/>
              </a:spcAft>
              <a:buFont typeface="Arial" panose="020B0604020202020204" pitchFamily="34" charset="0"/>
              <a:buChar char="•"/>
              <a:defRPr/>
            </a:pPr>
            <a:r>
              <a:rPr lang="en-US" sz="1200" b="0" dirty="0">
                <a:solidFill>
                  <a:srgbClr val="505050"/>
                </a:solidFill>
                <a:latin typeface="Segoe UI Light" panose="020B0502040204020203" pitchFamily="34" charset="0"/>
                <a:cs typeface="Segoe UI Light" panose="020B0502040204020203" pitchFamily="34" charset="0"/>
              </a:rPr>
              <a:t>SOC1 and SOC2</a:t>
            </a:r>
          </a:p>
          <a:p>
            <a:pPr defTabSz="699557" fontAlgn="auto">
              <a:spcBef>
                <a:spcPts val="0"/>
              </a:spcBef>
              <a:spcAft>
                <a:spcPts val="0"/>
              </a:spcAft>
              <a:defRPr/>
            </a:pPr>
            <a:endParaRPr lang="en-US" sz="1200" b="0" dirty="0">
              <a:solidFill>
                <a:srgbClr val="505050"/>
              </a:solidFill>
              <a:latin typeface="Segoe UI Light" panose="020B0502040204020203" pitchFamily="34" charset="0"/>
              <a:cs typeface="Segoe UI Light" panose="020B0502040204020203" pitchFamily="34" charset="0"/>
            </a:endParaRPr>
          </a:p>
        </p:txBody>
      </p:sp>
      <p:pic>
        <p:nvPicPr>
          <p:cNvPr id="1026" name="Picture 2" descr="Image result for microsoft security transparent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920" y="2395058"/>
            <a:ext cx="2014538" cy="175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8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92068" y="4503076"/>
            <a:ext cx="4827310" cy="438582"/>
          </a:xfrm>
          <a:prstGeom prst="rect">
            <a:avLst/>
          </a:prstGeom>
          <a:noFill/>
        </p:spPr>
        <p:txBody>
          <a:bodyPr wrap="square" rtlCol="0">
            <a:spAutoFit/>
          </a:bodyPr>
          <a:lstStyle/>
          <a:p>
            <a:pPr defTabSz="685800" fontAlgn="auto">
              <a:spcBef>
                <a:spcPts val="0"/>
              </a:spcBef>
              <a:spcAft>
                <a:spcPts val="0"/>
              </a:spcAft>
            </a:pPr>
            <a:r>
              <a:rPr lang="en-US" sz="2250" b="0" dirty="0">
                <a:solidFill>
                  <a:srgbClr val="00B0F0"/>
                </a:solidFill>
                <a:latin typeface="Segoe UI Semibold" panose="020B0702040204020203" pitchFamily="34" charset="0"/>
                <a:cs typeface="Segoe UI Semibold" panose="020B0702040204020203" pitchFamily="34" charset="0"/>
              </a:rPr>
              <a:t>Common Use Cases and Scenarios</a:t>
            </a:r>
            <a:endParaRPr lang="en-US" sz="2250" b="0" u="sng" dirty="0">
              <a:solidFill>
                <a:srgbClr val="00B0F0"/>
              </a:solidFill>
              <a:latin typeface="Segoe UI Semibold" panose="020B0702040204020203" pitchFamily="34" charset="0"/>
              <a:cs typeface="Segoe UI Semibold" panose="020B07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113" y="3710775"/>
            <a:ext cx="1747955" cy="1164149"/>
          </a:xfrm>
          <a:prstGeom prst="rect">
            <a:avLst/>
          </a:prstGeom>
        </p:spPr>
      </p:pic>
    </p:spTree>
    <p:extLst>
      <p:ext uri="{BB962C8B-B14F-4D97-AF65-F5344CB8AC3E}">
        <p14:creationId xmlns:p14="http://schemas.microsoft.com/office/powerpoint/2010/main" val="371804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Rectangle 205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857250"/>
            <a:ext cx="9144000" cy="5143500"/>
          </a:xfrm>
          <a:prstGeom prst="rect">
            <a:avLst/>
          </a:prstGeom>
          <a:solidFill>
            <a:schemeClr val="bg1"/>
          </a:solidFill>
          <a:ln>
            <a:noFill/>
          </a:ln>
          <a:effectLst/>
        </p:spPr>
      </p:sp>
      <p:sp>
        <p:nvSpPr>
          <p:cNvPr id="138"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7250"/>
            <a:ext cx="7306952" cy="51435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140"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7035252" cy="51435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2050" name="Picture 2" descr="http://www.dnnsoftware.com/Portals/0/PressKit/DNN_fullcolor_pos.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582858" y="2242656"/>
            <a:ext cx="2162088" cy="854024"/>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628650" y="1131094"/>
            <a:ext cx="4160520" cy="994172"/>
          </a:xfrm>
          <a:prstGeom prst="rect">
            <a:avLst/>
          </a:prstGeom>
        </p:spPr>
        <p:txBody>
          <a:bodyPr vert="horz" lIns="68580" tIns="34290" rIns="68580" bIns="3429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00" fontAlgn="auto">
              <a:spcAft>
                <a:spcPts val="0"/>
              </a:spcAft>
            </a:pPr>
            <a:r>
              <a:rPr lang="en-US" sz="3300" spc="-77" dirty="0">
                <a:solidFill>
                  <a:prstClr val="white"/>
                </a:solidFill>
                <a:latin typeface="Calibri Light" panose="020F0302020204030204"/>
              </a:rPr>
              <a:t>Globally Distributed Apps</a:t>
            </a:r>
          </a:p>
        </p:txBody>
      </p:sp>
      <p:sp>
        <p:nvSpPr>
          <p:cNvPr id="499" name="TextBox 498"/>
          <p:cNvSpPr txBox="1"/>
          <p:nvPr/>
        </p:nvSpPr>
        <p:spPr>
          <a:xfrm>
            <a:off x="628650" y="2373187"/>
            <a:ext cx="4280674" cy="3116785"/>
          </a:xfrm>
          <a:prstGeom prst="rect">
            <a:avLst/>
          </a:prstGeom>
        </p:spPr>
        <p:txBody>
          <a:bodyPr vert="horz" lIns="68580" tIns="34290" rIns="68580" bIns="34290" rtlCol="0">
            <a:normAutofit/>
          </a:bodyPr>
          <a:lstStyle/>
          <a:p>
            <a:pPr indent="-171450" defTabSz="685800" fontAlgn="auto">
              <a:lnSpc>
                <a:spcPct val="90000"/>
              </a:lnSpc>
              <a:spcBef>
                <a:spcPts val="0"/>
              </a:spcBef>
              <a:spcAft>
                <a:spcPts val="450"/>
              </a:spcAft>
              <a:buFont typeface="Arial" panose="020B0604020202020204" pitchFamily="34" charset="0"/>
              <a:buChar char="•"/>
            </a:pPr>
            <a:r>
              <a:rPr lang="en-US" sz="1500" dirty="0">
                <a:solidFill>
                  <a:prstClr val="white"/>
                </a:solidFill>
                <a:latin typeface="Calibri" panose="020F0502020204030204"/>
                <a:cs typeface="+mn-cs"/>
              </a:rPr>
              <a:t>Business Needs:</a:t>
            </a:r>
          </a:p>
          <a:p>
            <a:pPr indent="-171450" defTabSz="685800" fontAlgn="auto">
              <a:lnSpc>
                <a:spcPct val="90000"/>
              </a:lnSpc>
              <a:spcBef>
                <a:spcPts val="0"/>
              </a:spcBef>
              <a:spcAft>
                <a:spcPts val="450"/>
              </a:spcAft>
              <a:buFont typeface="Arial" panose="020B0604020202020204" pitchFamily="34" charset="0"/>
              <a:buChar char="•"/>
            </a:pP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High scalability to support massive user base</a:t>
            </a:r>
            <a:br>
              <a:rPr lang="en-US" sz="1500" b="0" i="1" dirty="0">
                <a:solidFill>
                  <a:prstClr val="white"/>
                </a:solidFill>
                <a:latin typeface="Calibri" panose="020F0502020204030204"/>
                <a:cs typeface="+mn-cs"/>
              </a:rPr>
            </a:br>
            <a:endParaRPr lang="en-US" sz="1500" b="0" i="1"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Low latency access across multiple geographies to build highly responsive applications</a:t>
            </a:r>
          </a:p>
          <a:p>
            <a:pPr marL="257175" indent="-171450" defTabSz="685800" fontAlgn="auto">
              <a:lnSpc>
                <a:spcPct val="90000"/>
              </a:lnSpc>
              <a:spcBef>
                <a:spcPts val="0"/>
              </a:spcBef>
              <a:spcAft>
                <a:spcPts val="450"/>
              </a:spcAft>
              <a:buFont typeface="Arial" panose="020B0604020202020204" pitchFamily="34" charset="0"/>
              <a:buChar char="•"/>
            </a:pP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Automatic indexing over flexible schemas to support rich queries over user-defined content</a:t>
            </a:r>
            <a:br>
              <a:rPr lang="en-US" sz="1500" b="0" dirty="0">
                <a:solidFill>
                  <a:prstClr val="white"/>
                </a:solidFill>
                <a:latin typeface="Calibri" panose="020F0502020204030204"/>
                <a:cs typeface="+mn-cs"/>
              </a:rPr>
            </a:br>
            <a:r>
              <a:rPr lang="en-US" sz="1500" b="0" dirty="0">
                <a:solidFill>
                  <a:prstClr val="white"/>
                </a:solidFill>
                <a:latin typeface="Calibri" panose="020F0502020204030204"/>
                <a:cs typeface="+mn-cs"/>
              </a:rPr>
              <a:t>(e.g. custom form builder)</a:t>
            </a:r>
          </a:p>
          <a:p>
            <a:pPr marL="85725" defTabSz="685800" fontAlgn="auto">
              <a:lnSpc>
                <a:spcPct val="90000"/>
              </a:lnSpc>
              <a:spcBef>
                <a:spcPts val="0"/>
              </a:spcBef>
              <a:spcAft>
                <a:spcPts val="450"/>
              </a:spcAft>
            </a:pP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High availability across multiple data centers</a:t>
            </a:r>
          </a:p>
          <a:p>
            <a:pPr marL="257175" indent="-171450" defTabSz="685800" fontAlgn="auto">
              <a:lnSpc>
                <a:spcPct val="90000"/>
              </a:lnSpc>
              <a:spcBef>
                <a:spcPts val="0"/>
              </a:spcBef>
              <a:spcAft>
                <a:spcPts val="450"/>
              </a:spcAft>
              <a:buFont typeface="Arial" panose="020B0604020202020204" pitchFamily="34" charset="0"/>
              <a:buChar char="•"/>
            </a:pPr>
            <a:endParaRPr lang="en-US" sz="1500" b="0" i="1" dirty="0">
              <a:solidFill>
                <a:prstClr val="white"/>
              </a:solidFill>
              <a:latin typeface="Calibri" panose="020F0502020204030204"/>
              <a:cs typeface="+mn-cs"/>
            </a:endParaRPr>
          </a:p>
        </p:txBody>
      </p:sp>
      <p:pic>
        <p:nvPicPr>
          <p:cNvPr id="8" name="Picture 10" descr="Image result for dominos logo png">
            <a:extLst>
              <a:ext uri="{FF2B5EF4-FFF2-40B4-BE49-F238E27FC236}">
                <a16:creationId xmlns:a16="http://schemas.microsoft.com/office/drawing/2014/main" id="{38947E36-DE6C-454E-81F4-B83C6ABDECD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532667" y="3761321"/>
            <a:ext cx="1212279" cy="1212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9332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txBox="1">
            <a:spLocks/>
          </p:cNvSpPr>
          <p:nvPr/>
        </p:nvSpPr>
        <p:spPr>
          <a:xfrm>
            <a:off x="195821" y="981635"/>
            <a:ext cx="8747990" cy="6751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Content Management Systems</a:t>
            </a:r>
          </a:p>
        </p:txBody>
      </p:sp>
      <p:grpSp>
        <p:nvGrpSpPr>
          <p:cNvPr id="40" name="Group 39"/>
          <p:cNvGrpSpPr>
            <a:grpSpLocks noChangeAspect="1"/>
          </p:cNvGrpSpPr>
          <p:nvPr/>
        </p:nvGrpSpPr>
        <p:grpSpPr>
          <a:xfrm>
            <a:off x="1472757" y="1799207"/>
            <a:ext cx="5136502" cy="3084810"/>
            <a:chOff x="1581120" y="808074"/>
            <a:chExt cx="8234610" cy="4945429"/>
          </a:xfrm>
        </p:grpSpPr>
        <p:sp>
          <p:nvSpPr>
            <p:cNvPr id="42" name="Rectangle 41"/>
            <p:cNvSpPr/>
            <p:nvPr/>
          </p:nvSpPr>
          <p:spPr>
            <a:xfrm>
              <a:off x="4828182" y="2667138"/>
              <a:ext cx="4580685" cy="13627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43" name="Rectangle 42"/>
            <p:cNvSpPr/>
            <p:nvPr/>
          </p:nvSpPr>
          <p:spPr>
            <a:xfrm>
              <a:off x="4850295" y="1036789"/>
              <a:ext cx="4558573" cy="14358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dirty="0">
                <a:solidFill>
                  <a:prstClr val="white"/>
                </a:solidFill>
                <a:latin typeface="Calibri" panose="020F0502020204030204"/>
              </a:endParaRPr>
            </a:p>
          </p:txBody>
        </p:sp>
        <p:sp>
          <p:nvSpPr>
            <p:cNvPr id="44" name="Rectangle 43"/>
            <p:cNvSpPr/>
            <p:nvPr/>
          </p:nvSpPr>
          <p:spPr>
            <a:xfrm>
              <a:off x="4828183" y="4221510"/>
              <a:ext cx="4580684" cy="13386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45" name="Rectangle 44"/>
            <p:cNvSpPr/>
            <p:nvPr/>
          </p:nvSpPr>
          <p:spPr>
            <a:xfrm>
              <a:off x="7769214" y="808074"/>
              <a:ext cx="1517527" cy="494542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237" y="1474050"/>
              <a:ext cx="780290" cy="780290"/>
            </a:xfrm>
            <a:prstGeom prst="rect">
              <a:avLst/>
            </a:prstGeom>
          </p:spPr>
        </p:pic>
        <p:pic>
          <p:nvPicPr>
            <p:cNvPr id="48" name="Picture 47"/>
            <p:cNvPicPr>
              <a:picLocks noChangeAspect="1"/>
            </p:cNvPicPr>
            <p:nvPr/>
          </p:nvPicPr>
          <p:blipFill>
            <a:blip r:embed="rId4"/>
            <a:stretch>
              <a:fillRect/>
            </a:stretch>
          </p:blipFill>
          <p:spPr>
            <a:xfrm>
              <a:off x="1581120" y="3115660"/>
              <a:ext cx="650738" cy="563760"/>
            </a:xfrm>
            <a:prstGeom prst="rect">
              <a:avLst/>
            </a:prstGeom>
          </p:spPr>
        </p:pic>
        <p:cxnSp>
          <p:nvCxnSpPr>
            <p:cNvPr id="50" name="Straight Arrow Connector 49"/>
            <p:cNvCxnSpPr>
              <a:cxnSpLocks/>
              <a:endCxn id="54" idx="1"/>
            </p:cNvCxnSpPr>
            <p:nvPr/>
          </p:nvCxnSpPr>
          <p:spPr>
            <a:xfrm>
              <a:off x="2232892" y="3401789"/>
              <a:ext cx="1216590" cy="749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50"/>
            <p:cNvCxnSpPr/>
            <p:nvPr/>
          </p:nvCxnSpPr>
          <p:spPr>
            <a:xfrm>
              <a:off x="6257184" y="1864195"/>
              <a:ext cx="1355209"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237" y="3036384"/>
              <a:ext cx="780290" cy="780290"/>
            </a:xfrm>
            <a:prstGeom prst="rect">
              <a:avLst/>
            </a:prstGeom>
          </p:spPr>
        </p:pic>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9482" y="3019135"/>
              <a:ext cx="780290" cy="780290"/>
            </a:xfrm>
            <a:prstGeom prst="rect">
              <a:avLst/>
            </a:prstGeom>
          </p:spPr>
        </p:pic>
        <p:cxnSp>
          <p:nvCxnSpPr>
            <p:cNvPr id="55" name="Straight Arrow Connector 54"/>
            <p:cNvCxnSpPr/>
            <p:nvPr/>
          </p:nvCxnSpPr>
          <p:spPr>
            <a:xfrm flipV="1">
              <a:off x="6257184" y="3382872"/>
              <a:ext cx="1276677" cy="218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p:cNvCxnSpPr/>
            <p:nvPr/>
          </p:nvCxnSpPr>
          <p:spPr>
            <a:xfrm>
              <a:off x="6151059" y="2092119"/>
              <a:ext cx="1461334" cy="1052530"/>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Arrow Connector 57"/>
            <p:cNvCxnSpPr/>
            <p:nvPr/>
          </p:nvCxnSpPr>
          <p:spPr>
            <a:xfrm flipV="1">
              <a:off x="6155652" y="2058709"/>
              <a:ext cx="1418841" cy="1159039"/>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Straight Arrow Connector 58"/>
            <p:cNvCxnSpPr>
              <a:endCxn id="47" idx="1"/>
            </p:cNvCxnSpPr>
            <p:nvPr/>
          </p:nvCxnSpPr>
          <p:spPr>
            <a:xfrm flipV="1">
              <a:off x="4080681" y="1864195"/>
              <a:ext cx="1211556" cy="125146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p:cNvCxnSpPr>
              <a:stCxn id="54" idx="3"/>
            </p:cNvCxnSpPr>
            <p:nvPr/>
          </p:nvCxnSpPr>
          <p:spPr>
            <a:xfrm flipV="1">
              <a:off x="4229772" y="3380935"/>
              <a:ext cx="1215685" cy="2834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TextBox 61"/>
            <p:cNvSpPr txBox="1"/>
            <p:nvPr/>
          </p:nvSpPr>
          <p:spPr>
            <a:xfrm>
              <a:off x="4850297" y="1059530"/>
              <a:ext cx="1455820" cy="592096"/>
            </a:xfrm>
            <a:prstGeom prst="rect">
              <a:avLst/>
            </a:prstGeom>
            <a:noFill/>
          </p:spPr>
          <p:txBody>
            <a:bodyPr wrap="square" rtlCol="0">
              <a:spAutoFit/>
            </a:bodyPr>
            <a:lstStyle/>
            <a:p>
              <a:pPr defTabSz="685800" fontAlgn="auto">
                <a:spcBef>
                  <a:spcPts val="0"/>
                </a:spcBef>
                <a:spcAft>
                  <a:spcPts val="0"/>
                </a:spcAft>
              </a:pPr>
              <a:r>
                <a:rPr lang="en-US" sz="900" b="0" dirty="0">
                  <a:solidFill>
                    <a:prstClr val="black"/>
                  </a:solidFill>
                  <a:latin typeface="Segoe UI" panose="020B0502040204020203" pitchFamily="34" charset="0"/>
                  <a:cs typeface="Segoe UI" panose="020B0502040204020203" pitchFamily="34" charset="0"/>
                </a:rPr>
                <a:t>Azure region A</a:t>
              </a:r>
            </a:p>
          </p:txBody>
        </p:sp>
        <p:sp>
          <p:nvSpPr>
            <p:cNvPr id="66" name="TextBox 65"/>
            <p:cNvSpPr txBox="1"/>
            <p:nvPr/>
          </p:nvSpPr>
          <p:spPr>
            <a:xfrm>
              <a:off x="4828183" y="2691602"/>
              <a:ext cx="1455820" cy="592096"/>
            </a:xfrm>
            <a:prstGeom prst="rect">
              <a:avLst/>
            </a:prstGeom>
            <a:noFill/>
          </p:spPr>
          <p:txBody>
            <a:bodyPr wrap="square" rtlCol="0">
              <a:spAutoFit/>
            </a:bodyPr>
            <a:lstStyle/>
            <a:p>
              <a:pPr defTabSz="685800" fontAlgn="auto">
                <a:spcBef>
                  <a:spcPts val="0"/>
                </a:spcBef>
                <a:spcAft>
                  <a:spcPts val="0"/>
                </a:spcAft>
              </a:pPr>
              <a:r>
                <a:rPr lang="en-US" sz="900" b="0" dirty="0">
                  <a:solidFill>
                    <a:prstClr val="black"/>
                  </a:solidFill>
                  <a:latin typeface="Segoe UI" panose="020B0502040204020203" pitchFamily="34" charset="0"/>
                  <a:cs typeface="Segoe UI" panose="020B0502040204020203" pitchFamily="34" charset="0"/>
                </a:rPr>
                <a:t>Azure region B</a:t>
              </a:r>
            </a:p>
          </p:txBody>
        </p:sp>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237" y="4637343"/>
              <a:ext cx="780290" cy="780290"/>
            </a:xfrm>
            <a:prstGeom prst="rect">
              <a:avLst/>
            </a:prstGeom>
          </p:spPr>
        </p:pic>
        <p:cxnSp>
          <p:nvCxnSpPr>
            <p:cNvPr id="68" name="Straight Arrow Connector 67"/>
            <p:cNvCxnSpPr/>
            <p:nvPr/>
          </p:nvCxnSpPr>
          <p:spPr>
            <a:xfrm flipV="1">
              <a:off x="6257184" y="4983831"/>
              <a:ext cx="1276677" cy="218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9" name="TextBox 68"/>
            <p:cNvSpPr txBox="1"/>
            <p:nvPr/>
          </p:nvSpPr>
          <p:spPr>
            <a:xfrm>
              <a:off x="4830692" y="4278422"/>
              <a:ext cx="1455820" cy="592096"/>
            </a:xfrm>
            <a:prstGeom prst="rect">
              <a:avLst/>
            </a:prstGeom>
            <a:noFill/>
          </p:spPr>
          <p:txBody>
            <a:bodyPr wrap="square" rtlCol="0">
              <a:spAutoFit/>
            </a:bodyPr>
            <a:lstStyle/>
            <a:p>
              <a:pPr defTabSz="685800" fontAlgn="auto">
                <a:spcBef>
                  <a:spcPts val="0"/>
                </a:spcBef>
                <a:spcAft>
                  <a:spcPts val="0"/>
                </a:spcAft>
              </a:pPr>
              <a:r>
                <a:rPr lang="en-US" sz="900" b="0" dirty="0">
                  <a:solidFill>
                    <a:prstClr val="black"/>
                  </a:solidFill>
                  <a:latin typeface="Segoe UI" panose="020B0502040204020203" pitchFamily="34" charset="0"/>
                  <a:cs typeface="Segoe UI" panose="020B0502040204020203" pitchFamily="34" charset="0"/>
                </a:rPr>
                <a:t>Azure region C</a:t>
              </a:r>
            </a:p>
          </p:txBody>
        </p:sp>
        <p:cxnSp>
          <p:nvCxnSpPr>
            <p:cNvPr id="70" name="Straight Arrow Connector 69"/>
            <p:cNvCxnSpPr>
              <a:endCxn id="67" idx="1"/>
            </p:cNvCxnSpPr>
            <p:nvPr/>
          </p:nvCxnSpPr>
          <p:spPr>
            <a:xfrm>
              <a:off x="4048598" y="3724439"/>
              <a:ext cx="1243639" cy="130304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 name="Straight Arrow Connector 70"/>
            <p:cNvCxnSpPr/>
            <p:nvPr/>
          </p:nvCxnSpPr>
          <p:spPr>
            <a:xfrm>
              <a:off x="6072527" y="2158562"/>
              <a:ext cx="1501966" cy="2538971"/>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2" name="Straight Arrow Connector 71"/>
            <p:cNvCxnSpPr/>
            <p:nvPr/>
          </p:nvCxnSpPr>
          <p:spPr>
            <a:xfrm>
              <a:off x="6236868" y="3504046"/>
              <a:ext cx="1177626" cy="1259930"/>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3" name="Straight Arrow Connector 72"/>
            <p:cNvCxnSpPr/>
            <p:nvPr/>
          </p:nvCxnSpPr>
          <p:spPr>
            <a:xfrm flipV="1">
              <a:off x="6133134" y="3573885"/>
              <a:ext cx="1441359" cy="1242640"/>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Straight Arrow Connector 73"/>
            <p:cNvCxnSpPr/>
            <p:nvPr/>
          </p:nvCxnSpPr>
          <p:spPr>
            <a:xfrm flipV="1">
              <a:off x="6072527" y="2155906"/>
              <a:ext cx="1538264" cy="2552351"/>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5" name="TextBox 74"/>
            <p:cNvSpPr txBox="1"/>
            <p:nvPr/>
          </p:nvSpPr>
          <p:spPr>
            <a:xfrm>
              <a:off x="3320080" y="3918567"/>
              <a:ext cx="1070921" cy="758623"/>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Traffic Manager</a:t>
              </a:r>
            </a:p>
          </p:txBody>
        </p:sp>
        <p:sp>
          <p:nvSpPr>
            <p:cNvPr id="76" name="TextBox 75"/>
            <p:cNvSpPr txBox="1"/>
            <p:nvPr/>
          </p:nvSpPr>
          <p:spPr>
            <a:xfrm>
              <a:off x="8441680" y="3119325"/>
              <a:ext cx="1070921" cy="351557"/>
            </a:xfrm>
            <a:prstGeom prst="rect">
              <a:avLst/>
            </a:prstGeom>
            <a:noFill/>
          </p:spPr>
          <p:txBody>
            <a:bodyPr wrap="square" rtlCol="0">
              <a:spAutoFit/>
            </a:bodyPr>
            <a:lstStyle/>
            <a:p>
              <a:pPr algn="ctr" defTabSz="685800" fontAlgn="auto">
                <a:spcBef>
                  <a:spcPts val="0"/>
                </a:spcBef>
                <a:spcAft>
                  <a:spcPts val="0"/>
                </a:spcAft>
              </a:pPr>
              <a:endParaRPr lang="en-US" sz="825" b="0" dirty="0">
                <a:solidFill>
                  <a:prstClr val="black"/>
                </a:solidFill>
                <a:latin typeface="Segoe UI Light" panose="020B0502040204020203" pitchFamily="34" charset="0"/>
                <a:cs typeface="Segoe UI Light" panose="020B0502040204020203" pitchFamily="34" charset="0"/>
              </a:endParaRPr>
            </a:p>
          </p:txBody>
        </p:sp>
        <p:sp>
          <p:nvSpPr>
            <p:cNvPr id="77" name="TextBox 76"/>
            <p:cNvSpPr txBox="1"/>
            <p:nvPr/>
          </p:nvSpPr>
          <p:spPr>
            <a:xfrm>
              <a:off x="7258519" y="2428683"/>
              <a:ext cx="2557211" cy="555091"/>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(app + session state)</a:t>
              </a:r>
            </a:p>
          </p:txBody>
        </p:sp>
        <p:pic>
          <p:nvPicPr>
            <p:cNvPr id="78" name="Picture 7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1798" y="2060214"/>
              <a:ext cx="435152" cy="435152"/>
            </a:xfrm>
            <a:prstGeom prst="rect">
              <a:avLst/>
            </a:prstGeom>
          </p:spPr>
        </p:pic>
        <p:pic>
          <p:nvPicPr>
            <p:cNvPr id="79" name="Picture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0069" y="5073033"/>
              <a:ext cx="435152" cy="435152"/>
            </a:xfrm>
            <a:prstGeom prst="rect">
              <a:avLst/>
            </a:prstGeom>
          </p:spPr>
        </p:pic>
        <p:pic>
          <p:nvPicPr>
            <p:cNvPr id="80" name="Picture 7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7323" y="3641195"/>
              <a:ext cx="435152" cy="435152"/>
            </a:xfrm>
            <a:prstGeom prst="rect">
              <a:avLst/>
            </a:prstGeom>
          </p:spPr>
        </p:pic>
        <p:sp>
          <p:nvSpPr>
            <p:cNvPr id="81" name="TextBox 80"/>
            <p:cNvSpPr txBox="1"/>
            <p:nvPr/>
          </p:nvSpPr>
          <p:spPr>
            <a:xfrm>
              <a:off x="7255562" y="3924337"/>
              <a:ext cx="2557211" cy="555091"/>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Globally distributed</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across regions</a:t>
              </a:r>
            </a:p>
          </p:txBody>
        </p:sp>
      </p:grpSp>
      <p:pic>
        <p:nvPicPr>
          <p:cNvPr id="37" name="Picture 36">
            <a:extLst>
              <a:ext uri="{FF2B5EF4-FFF2-40B4-BE49-F238E27FC236}">
                <a16:creationId xmlns:a16="http://schemas.microsoft.com/office/drawing/2014/main" id="{B7C065E5-65BA-4200-BF9B-893A5075E66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51624" y="3214430"/>
            <a:ext cx="510504" cy="510504"/>
          </a:xfrm>
          <a:prstGeom prst="rect">
            <a:avLst/>
          </a:prstGeom>
        </p:spPr>
      </p:pic>
    </p:spTree>
    <p:extLst>
      <p:ext uri="{BB962C8B-B14F-4D97-AF65-F5344CB8AC3E}">
        <p14:creationId xmlns:p14="http://schemas.microsoft.com/office/powerpoint/2010/main" val="1542763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717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857250"/>
            <a:ext cx="9144000" cy="5143500"/>
          </a:xfrm>
          <a:prstGeom prst="rect">
            <a:avLst/>
          </a:prstGeom>
          <a:solidFill>
            <a:schemeClr val="bg1"/>
          </a:solidFill>
          <a:ln>
            <a:noFill/>
          </a:ln>
          <a:effectLst/>
        </p:spPr>
      </p:sp>
      <p:sp>
        <p:nvSpPr>
          <p:cNvPr id="76"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7250"/>
            <a:ext cx="7306952" cy="51435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78"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7035252" cy="51435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504" name="Picture 8" descr="Image result for toyota logo png"/>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7660507" y="2048333"/>
            <a:ext cx="1122250" cy="94269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windowsAzureLogo.png (1108×255)"/>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807922" y="1131094"/>
            <a:ext cx="3094779" cy="711800"/>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628650" y="1131094"/>
            <a:ext cx="3893344" cy="994172"/>
          </a:xfrm>
          <a:prstGeom prst="rect">
            <a:avLst/>
          </a:prstGeom>
        </p:spPr>
        <p:txBody>
          <a:bodyPr vert="horz" lIns="68580" tIns="34290" rIns="68580" bIns="3429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00" fontAlgn="auto">
              <a:spcAft>
                <a:spcPts val="0"/>
              </a:spcAft>
            </a:pPr>
            <a:r>
              <a:rPr lang="en-US" sz="3075" spc="-77" dirty="0">
                <a:solidFill>
                  <a:prstClr val="white"/>
                </a:solidFill>
                <a:latin typeface="Calibri Light" panose="020F0302020204030204"/>
              </a:rPr>
              <a:t>Internet of Things – Telemetry &amp; Sensor Data</a:t>
            </a:r>
          </a:p>
        </p:txBody>
      </p:sp>
      <p:sp>
        <p:nvSpPr>
          <p:cNvPr id="499" name="TextBox 498"/>
          <p:cNvSpPr txBox="1"/>
          <p:nvPr/>
        </p:nvSpPr>
        <p:spPr>
          <a:xfrm>
            <a:off x="628650" y="2373187"/>
            <a:ext cx="4280674" cy="3116785"/>
          </a:xfrm>
          <a:prstGeom prst="rect">
            <a:avLst/>
          </a:prstGeom>
        </p:spPr>
        <p:txBody>
          <a:bodyPr vert="horz" lIns="68580" tIns="34290" rIns="68580" bIns="34290" rtlCol="0">
            <a:normAutofit lnSpcReduction="10000"/>
          </a:bodyPr>
          <a:lstStyle/>
          <a:p>
            <a:pPr indent="-171450" defTabSz="685800" fontAlgn="auto">
              <a:lnSpc>
                <a:spcPct val="90000"/>
              </a:lnSpc>
              <a:spcBef>
                <a:spcPts val="0"/>
              </a:spcBef>
              <a:spcAft>
                <a:spcPts val="450"/>
              </a:spcAft>
              <a:buFont typeface="Arial" panose="020B0604020202020204" pitchFamily="34" charset="0"/>
              <a:buChar char="•"/>
            </a:pPr>
            <a:r>
              <a:rPr lang="en-US" sz="1500" dirty="0">
                <a:solidFill>
                  <a:prstClr val="white"/>
                </a:solidFill>
                <a:latin typeface="Calibri" panose="020F0502020204030204"/>
                <a:cs typeface="+mn-cs"/>
              </a:rPr>
              <a:t>Business Needs:</a:t>
            </a:r>
          </a:p>
          <a:p>
            <a:pPr indent="-171450" defTabSz="685800" fontAlgn="auto">
              <a:lnSpc>
                <a:spcPct val="90000"/>
              </a:lnSpc>
              <a:spcBef>
                <a:spcPts val="0"/>
              </a:spcBef>
              <a:spcAft>
                <a:spcPts val="450"/>
              </a:spcAft>
              <a:buFont typeface="Arial" panose="020B0604020202020204" pitchFamily="34" charset="0"/>
              <a:buChar char="•"/>
            </a:pP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High scalability to ingest large # of events coming from many devices</a:t>
            </a:r>
            <a:br>
              <a:rPr lang="en-US" sz="1500" b="0" i="1" dirty="0">
                <a:solidFill>
                  <a:prstClr val="white"/>
                </a:solidFill>
                <a:latin typeface="Calibri" panose="020F0502020204030204"/>
                <a:cs typeface="+mn-cs"/>
              </a:rPr>
            </a:br>
            <a:endParaRPr lang="en-US" sz="1500" b="0" i="1"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Low latency queries and changes feeds for responding quickly to anomalies</a:t>
            </a:r>
          </a:p>
          <a:p>
            <a:pPr marL="257175" indent="-171450" defTabSz="685800" fontAlgn="auto">
              <a:lnSpc>
                <a:spcPct val="90000"/>
              </a:lnSpc>
              <a:spcBef>
                <a:spcPts val="0"/>
              </a:spcBef>
              <a:spcAft>
                <a:spcPts val="450"/>
              </a:spcAft>
              <a:buFont typeface="Arial" panose="020B0604020202020204" pitchFamily="34" charset="0"/>
              <a:buChar char="•"/>
            </a:pPr>
            <a:endParaRPr lang="en-US" sz="1500" b="0" i="1"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Schema-agnostic storage and automatic indexing to support dynamic data coming from many different generations of devices</a:t>
            </a:r>
          </a:p>
          <a:p>
            <a:pPr indent="-171450" defTabSz="685800" fontAlgn="auto">
              <a:lnSpc>
                <a:spcPct val="90000"/>
              </a:lnSpc>
              <a:spcBef>
                <a:spcPts val="0"/>
              </a:spcBef>
              <a:spcAft>
                <a:spcPts val="450"/>
              </a:spcAft>
              <a:buFont typeface="Arial" panose="020B0604020202020204" pitchFamily="34" charset="0"/>
              <a:buChar char="•"/>
            </a:pP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High availability across multiple data centers</a:t>
            </a:r>
          </a:p>
        </p:txBody>
      </p:sp>
      <p:pic>
        <p:nvPicPr>
          <p:cNvPr id="14" name="Picture 20" descr="Image result for honeywell logo pn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212698" y="3466682"/>
            <a:ext cx="1714271" cy="3034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azurecomcdn.azureedge.net/cvt-4f63d0dc9876bb5804986b42c2edf6e24cecce5528e4ec21dd5a7c0c1c85fedb/images/shared/customers/johnson-controls_m.png">
            <a:extLst>
              <a:ext uri="{FF2B5EF4-FFF2-40B4-BE49-F238E27FC236}">
                <a16:creationId xmlns:a16="http://schemas.microsoft.com/office/drawing/2014/main" id="{A5532D33-3FCF-4E58-AA32-CA8DFDA5EA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4387" y="5028918"/>
            <a:ext cx="1178719" cy="5214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zurecomcdn.azureedge.net/cvt-725edb9c054ab6faada83f3baeeedea262a07f2463f45e04164657dd365068ff/images/shared/customers/lg-cns_m.png">
            <a:extLst>
              <a:ext uri="{FF2B5EF4-FFF2-40B4-BE49-F238E27FC236}">
                <a16:creationId xmlns:a16="http://schemas.microsoft.com/office/drawing/2014/main" id="{BA5FF75C-B236-4604-80F7-F3889FAF54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6953" y="4245768"/>
            <a:ext cx="1635919" cy="44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322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BB2D43C-613F-4C13-8208-6E8E1AF134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406" y="3147877"/>
            <a:ext cx="262289" cy="262288"/>
          </a:xfrm>
          <a:prstGeom prst="rect">
            <a:avLst/>
          </a:prstGeom>
        </p:spPr>
      </p:pic>
      <p:sp>
        <p:nvSpPr>
          <p:cNvPr id="39" name="Title 1">
            <a:extLst>
              <a:ext uri="{FF2B5EF4-FFF2-40B4-BE49-F238E27FC236}">
                <a16:creationId xmlns:a16="http://schemas.microsoft.com/office/drawing/2014/main" id="{F79F23F4-EBF8-4AED-8C83-E699983B84E2}"/>
              </a:ext>
            </a:extLst>
          </p:cNvPr>
          <p:cNvSpPr txBox="1">
            <a:spLocks/>
          </p:cNvSpPr>
          <p:nvPr/>
        </p:nvSpPr>
        <p:spPr>
          <a:xfrm>
            <a:off x="196442" y="981983"/>
            <a:ext cx="8746749" cy="67506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422"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Internet of Things – Telemetry &amp; Sensor Data</a:t>
            </a:r>
          </a:p>
        </p:txBody>
      </p:sp>
      <p:cxnSp>
        <p:nvCxnSpPr>
          <p:cNvPr id="17" name="Straight Arrow Connector 16"/>
          <p:cNvCxnSpPr>
            <a:cxnSpLocks/>
          </p:cNvCxnSpPr>
          <p:nvPr/>
        </p:nvCxnSpPr>
        <p:spPr>
          <a:xfrm>
            <a:off x="2932203" y="3700997"/>
            <a:ext cx="401464"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p:cNvCxnSpPr>
            <a:cxnSpLocks/>
          </p:cNvCxnSpPr>
          <p:nvPr/>
        </p:nvCxnSpPr>
        <p:spPr>
          <a:xfrm>
            <a:off x="4295398" y="3697735"/>
            <a:ext cx="732956"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9" name="TextBox 68"/>
          <p:cNvSpPr txBox="1"/>
          <p:nvPr/>
        </p:nvSpPr>
        <p:spPr>
          <a:xfrm>
            <a:off x="3333666" y="3716971"/>
            <a:ext cx="1098693" cy="346249"/>
          </a:xfrm>
          <a:prstGeom prst="rect">
            <a:avLst/>
          </a:prstGeom>
          <a:noFill/>
        </p:spPr>
        <p:txBody>
          <a:bodyPr wrap="square" rtlCol="0">
            <a:spAutoFit/>
          </a:bodyPr>
          <a:lstStyle/>
          <a:p>
            <a:pPr algn="ctr" defTabSz="685669"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Apache Storm on</a:t>
            </a:r>
          </a:p>
          <a:p>
            <a:pPr algn="ctr" defTabSz="685669"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HDInsight</a:t>
            </a:r>
          </a:p>
        </p:txBody>
      </p:sp>
      <p:sp>
        <p:nvSpPr>
          <p:cNvPr id="70" name="TextBox 69"/>
          <p:cNvSpPr txBox="1"/>
          <p:nvPr/>
        </p:nvSpPr>
        <p:spPr>
          <a:xfrm>
            <a:off x="4464533" y="3082079"/>
            <a:ext cx="1680034" cy="346249"/>
          </a:xfrm>
          <a:prstGeom prst="rect">
            <a:avLst/>
          </a:prstGeom>
          <a:noFill/>
        </p:spPr>
        <p:txBody>
          <a:bodyPr wrap="square" rtlCol="0">
            <a:spAutoFit/>
          </a:bodyPr>
          <a:lstStyle/>
          <a:p>
            <a:pPr algn="ctr" defTabSz="685669" fontAlgn="auto">
              <a:spcBef>
                <a:spcPts val="0"/>
              </a:spcBef>
              <a:spcAft>
                <a:spcPts val="0"/>
              </a:spcAft>
            </a:pPr>
            <a:r>
              <a:rPr lang="en-US" sz="825" dirty="0">
                <a:solidFill>
                  <a:prstClr val="black"/>
                </a:solidFill>
                <a:latin typeface="Segoe UI Light" panose="020B0502040204020203" pitchFamily="34" charset="0"/>
                <a:cs typeface="Segoe UI Light" panose="020B0502040204020203" pitchFamily="34" charset="0"/>
              </a:rPr>
              <a:t>Azure Cosmos DB </a:t>
            </a:r>
            <a:r>
              <a:rPr lang="en-US" sz="825" b="0" dirty="0">
                <a:solidFill>
                  <a:prstClr val="black"/>
                </a:solidFill>
                <a:latin typeface="Segoe UI Light" panose="020B0502040204020203" pitchFamily="34" charset="0"/>
                <a:cs typeface="Segoe UI Light" panose="020B0502040204020203" pitchFamily="34" charset="0"/>
              </a:rPr>
              <a:t>(</a:t>
            </a:r>
            <a:r>
              <a:rPr lang="en-US" sz="825" dirty="0">
                <a:solidFill>
                  <a:srgbClr val="FF0000"/>
                </a:solidFill>
                <a:latin typeface="Segoe UI Light" panose="020B0502040204020203" pitchFamily="34" charset="0"/>
                <a:cs typeface="Segoe UI Light" panose="020B0502040204020203" pitchFamily="34" charset="0"/>
              </a:rPr>
              <a:t>Hot</a:t>
            </a:r>
            <a:r>
              <a:rPr lang="en-US" sz="825" b="0" dirty="0">
                <a:solidFill>
                  <a:prstClr val="black"/>
                </a:solidFill>
                <a:latin typeface="Segoe UI Light" panose="020B0502040204020203" pitchFamily="34" charset="0"/>
                <a:cs typeface="Segoe UI Light" panose="020B0502040204020203" pitchFamily="34" charset="0"/>
              </a:rPr>
              <a:t>)</a:t>
            </a:r>
          </a:p>
          <a:p>
            <a:pPr algn="ctr" defTabSz="685669"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(TTL = 30 days)</a:t>
            </a:r>
          </a:p>
        </p:txBody>
      </p:sp>
      <p:grpSp>
        <p:nvGrpSpPr>
          <p:cNvPr id="103" name="Group 102"/>
          <p:cNvGrpSpPr/>
          <p:nvPr/>
        </p:nvGrpSpPr>
        <p:grpSpPr>
          <a:xfrm>
            <a:off x="1232121" y="3530029"/>
            <a:ext cx="430315" cy="514001"/>
            <a:chOff x="8400574" y="1622089"/>
            <a:chExt cx="640080" cy="764559"/>
          </a:xfrm>
        </p:grpSpPr>
        <p:pic>
          <p:nvPicPr>
            <p:cNvPr id="104" name="Picture 103"/>
            <p:cNvPicPr>
              <a:picLocks noChangeAspect="1"/>
            </p:cNvPicPr>
            <p:nvPr/>
          </p:nvPicPr>
          <p:blipFill>
            <a:blip r:embed="rId4"/>
            <a:stretch>
              <a:fillRect/>
            </a:stretch>
          </p:blipFill>
          <p:spPr>
            <a:xfrm>
              <a:off x="8400574" y="1973262"/>
              <a:ext cx="640080" cy="413386"/>
            </a:xfrm>
            <a:prstGeom prst="rect">
              <a:avLst/>
            </a:prstGeom>
          </p:spPr>
        </p:pic>
        <p:pic>
          <p:nvPicPr>
            <p:cNvPr id="105" name="Picture 104"/>
            <p:cNvPicPr>
              <a:picLocks noChangeAspect="1"/>
            </p:cNvPicPr>
            <p:nvPr/>
          </p:nvPicPr>
          <p:blipFill>
            <a:blip r:embed="rId5"/>
            <a:stretch>
              <a:fillRect/>
            </a:stretch>
          </p:blipFill>
          <p:spPr>
            <a:xfrm>
              <a:off x="8400574" y="1622089"/>
              <a:ext cx="640080" cy="238673"/>
            </a:xfrm>
            <a:prstGeom prst="rect">
              <a:avLst/>
            </a:prstGeom>
          </p:spPr>
        </p:pic>
      </p:grpSp>
      <p:cxnSp>
        <p:nvCxnSpPr>
          <p:cNvPr id="106" name="Straight Arrow Connector 105"/>
          <p:cNvCxnSpPr>
            <a:cxnSpLocks/>
          </p:cNvCxnSpPr>
          <p:nvPr/>
        </p:nvCxnSpPr>
        <p:spPr>
          <a:xfrm>
            <a:off x="1759090" y="3724930"/>
            <a:ext cx="463321"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p:cNvCxnSpPr>
            <a:cxnSpLocks/>
          </p:cNvCxnSpPr>
          <p:nvPr/>
        </p:nvCxnSpPr>
        <p:spPr>
          <a:xfrm flipV="1">
            <a:off x="4371370" y="2835670"/>
            <a:ext cx="507551" cy="26253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5" name="TextBox 84"/>
          <p:cNvSpPr txBox="1"/>
          <p:nvPr/>
        </p:nvSpPr>
        <p:spPr>
          <a:xfrm>
            <a:off x="4371370" y="2223523"/>
            <a:ext cx="1970696" cy="219291"/>
          </a:xfrm>
          <a:prstGeom prst="rect">
            <a:avLst/>
          </a:prstGeom>
          <a:noFill/>
        </p:spPr>
        <p:txBody>
          <a:bodyPr wrap="square" rtlCol="0">
            <a:spAutoFit/>
          </a:bodyPr>
          <a:lstStyle/>
          <a:p>
            <a:pPr algn="ctr" defTabSz="685669" fontAlgn="auto">
              <a:spcBef>
                <a:spcPts val="0"/>
              </a:spcBef>
              <a:spcAft>
                <a:spcPts val="0"/>
              </a:spcAft>
            </a:pPr>
            <a:r>
              <a:rPr lang="en-US" sz="825" dirty="0">
                <a:solidFill>
                  <a:prstClr val="black"/>
                </a:solidFill>
                <a:latin typeface="Segoe UI Light" panose="020B0502040204020203" pitchFamily="34" charset="0"/>
                <a:cs typeface="Segoe UI Light" panose="020B0502040204020203" pitchFamily="34" charset="0"/>
              </a:rPr>
              <a:t>Azure Data Lake</a:t>
            </a:r>
            <a:r>
              <a:rPr lang="en-US" sz="825" b="0" dirty="0">
                <a:solidFill>
                  <a:prstClr val="black"/>
                </a:solidFill>
                <a:latin typeface="Segoe UI Light" panose="020B0502040204020203" pitchFamily="34" charset="0"/>
                <a:cs typeface="Segoe UI Light" panose="020B0502040204020203" pitchFamily="34" charset="0"/>
              </a:rPr>
              <a:t> (</a:t>
            </a:r>
            <a:r>
              <a:rPr lang="en-US" sz="825" dirty="0">
                <a:solidFill>
                  <a:srgbClr val="00B0F0"/>
                </a:solidFill>
                <a:latin typeface="Segoe UI Light" panose="020B0502040204020203" pitchFamily="34" charset="0"/>
                <a:cs typeface="Segoe UI Light" panose="020B0502040204020203" pitchFamily="34" charset="0"/>
              </a:rPr>
              <a:t>Cold</a:t>
            </a:r>
            <a:r>
              <a:rPr lang="en-US" sz="825" b="0" dirty="0">
                <a:solidFill>
                  <a:prstClr val="black"/>
                </a:solidFill>
                <a:latin typeface="Segoe UI Light" panose="020B0502040204020203" pitchFamily="34" charset="0"/>
                <a:cs typeface="Segoe UI Light" panose="020B0502040204020203" pitchFamily="34" charset="0"/>
              </a:rPr>
              <a:t>)</a:t>
            </a:r>
          </a:p>
        </p:txBody>
      </p:sp>
      <p:pic>
        <p:nvPicPr>
          <p:cNvPr id="3" name="Picture 2"/>
          <p:cNvPicPr>
            <a:picLocks noChangeAspect="1"/>
          </p:cNvPicPr>
          <p:nvPr/>
        </p:nvPicPr>
        <p:blipFill>
          <a:blip r:embed="rId6"/>
          <a:stretch>
            <a:fillRect/>
          </a:stretch>
        </p:blipFill>
        <p:spPr>
          <a:xfrm>
            <a:off x="5035690" y="3395755"/>
            <a:ext cx="605171" cy="605171"/>
          </a:xfrm>
          <a:prstGeom prst="rect">
            <a:avLst/>
          </a:prstGeom>
        </p:spPr>
      </p:pic>
      <p:pic>
        <p:nvPicPr>
          <p:cNvPr id="42" name="Picture 41">
            <a:extLst>
              <a:ext uri="{FF2B5EF4-FFF2-40B4-BE49-F238E27FC236}">
                <a16:creationId xmlns:a16="http://schemas.microsoft.com/office/drawing/2014/main" id="{7F1430DF-F8E9-4075-8D52-DF446BB22F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22289" y="2509131"/>
            <a:ext cx="868857" cy="456150"/>
          </a:xfrm>
          <a:prstGeom prst="rect">
            <a:avLst/>
          </a:prstGeom>
        </p:spPr>
      </p:pic>
      <p:sp>
        <p:nvSpPr>
          <p:cNvPr id="27" name="TextBox 26">
            <a:extLst>
              <a:ext uri="{FF2B5EF4-FFF2-40B4-BE49-F238E27FC236}">
                <a16:creationId xmlns:a16="http://schemas.microsoft.com/office/drawing/2014/main" id="{4AB9912A-CE70-485E-8281-9FE3D5214BEF}"/>
              </a:ext>
            </a:extLst>
          </p:cNvPr>
          <p:cNvSpPr txBox="1"/>
          <p:nvPr/>
        </p:nvSpPr>
        <p:spPr>
          <a:xfrm>
            <a:off x="6652131" y="2568705"/>
            <a:ext cx="110308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Apache Spark on</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HDInsight</a:t>
            </a:r>
          </a:p>
        </p:txBody>
      </p:sp>
      <p:pic>
        <p:nvPicPr>
          <p:cNvPr id="29" name="Picture 2" descr="spark-logo-trademark.png (376×200)">
            <a:extLst>
              <a:ext uri="{FF2B5EF4-FFF2-40B4-BE49-F238E27FC236}">
                <a16:creationId xmlns:a16="http://schemas.microsoft.com/office/drawing/2014/main" id="{F6FD499E-586E-4530-AF9A-F0B90CF53B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5099" y="2891869"/>
            <a:ext cx="841481" cy="447596"/>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9F7B5B6C-B108-4DE9-98C3-D21A30BE8A19}"/>
              </a:ext>
            </a:extLst>
          </p:cNvPr>
          <p:cNvCxnSpPr>
            <a:cxnSpLocks/>
          </p:cNvCxnSpPr>
          <p:nvPr/>
        </p:nvCxnSpPr>
        <p:spPr>
          <a:xfrm flipV="1">
            <a:off x="5698724" y="3410296"/>
            <a:ext cx="868820" cy="28019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95A4ACF5-530E-46AD-8C2E-10A438F567B1}"/>
              </a:ext>
            </a:extLst>
          </p:cNvPr>
          <p:cNvCxnSpPr>
            <a:cxnSpLocks/>
          </p:cNvCxnSpPr>
          <p:nvPr/>
        </p:nvCxnSpPr>
        <p:spPr>
          <a:xfrm>
            <a:off x="5698724" y="2769485"/>
            <a:ext cx="796206" cy="21759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4" name="Picture 33">
            <a:extLst>
              <a:ext uri="{FF2B5EF4-FFF2-40B4-BE49-F238E27FC236}">
                <a16:creationId xmlns:a16="http://schemas.microsoft.com/office/drawing/2014/main" id="{B7515BFD-8974-4467-A45D-51915E281E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8406" y="3869162"/>
            <a:ext cx="573632" cy="573632"/>
          </a:xfrm>
          <a:prstGeom prst="rect">
            <a:avLst/>
          </a:prstGeom>
        </p:spPr>
      </p:pic>
      <p:sp>
        <p:nvSpPr>
          <p:cNvPr id="35" name="TextBox 34">
            <a:extLst>
              <a:ext uri="{FF2B5EF4-FFF2-40B4-BE49-F238E27FC236}">
                <a16:creationId xmlns:a16="http://schemas.microsoft.com/office/drawing/2014/main" id="{B5FE2D26-5E15-486C-A573-038D61885FDD}"/>
              </a:ext>
            </a:extLst>
          </p:cNvPr>
          <p:cNvSpPr txBox="1"/>
          <p:nvPr/>
        </p:nvSpPr>
        <p:spPr>
          <a:xfrm>
            <a:off x="6815241" y="4466507"/>
            <a:ext cx="719963" cy="219291"/>
          </a:xfrm>
          <a:prstGeom prst="rect">
            <a:avLst/>
          </a:prstGeom>
          <a:noFill/>
        </p:spPr>
        <p:txBody>
          <a:bodyPr wrap="square" rtlCol="0">
            <a:spAutoFit/>
          </a:bodyPr>
          <a:lstStyle/>
          <a:p>
            <a:pPr algn="ctr" defTabSz="685669" fontAlgn="auto">
              <a:spcBef>
                <a:spcPts val="0"/>
              </a:spcBef>
              <a:spcAft>
                <a:spcPts val="0"/>
              </a:spcAft>
            </a:pPr>
            <a:r>
              <a:rPr lang="en-US" sz="825" b="0" dirty="0" err="1">
                <a:solidFill>
                  <a:prstClr val="black"/>
                </a:solidFill>
                <a:latin typeface="Segoe UI Light" panose="020B0502040204020203" pitchFamily="34" charset="0"/>
                <a:cs typeface="Segoe UI Light" panose="020B0502040204020203" pitchFamily="34" charset="0"/>
              </a:rPr>
              <a:t>PowerBI</a:t>
            </a:r>
            <a:endParaRPr lang="en-US" sz="825" b="0" dirty="0">
              <a:solidFill>
                <a:prstClr val="black"/>
              </a:solidFill>
              <a:latin typeface="Segoe UI Light" panose="020B0502040204020203" pitchFamily="34" charset="0"/>
              <a:cs typeface="Segoe UI Light" panose="020B0502040204020203" pitchFamily="34" charset="0"/>
            </a:endParaRPr>
          </a:p>
        </p:txBody>
      </p:sp>
      <p:cxnSp>
        <p:nvCxnSpPr>
          <p:cNvPr id="37" name="Straight Arrow Connector 36">
            <a:extLst>
              <a:ext uri="{FF2B5EF4-FFF2-40B4-BE49-F238E27FC236}">
                <a16:creationId xmlns:a16="http://schemas.microsoft.com/office/drawing/2014/main" id="{A8F187E7-F813-436D-AFBC-07AB33C04D46}"/>
              </a:ext>
            </a:extLst>
          </p:cNvPr>
          <p:cNvCxnSpPr>
            <a:cxnSpLocks/>
          </p:cNvCxnSpPr>
          <p:nvPr/>
        </p:nvCxnSpPr>
        <p:spPr>
          <a:xfrm flipH="1">
            <a:off x="7197104" y="3410032"/>
            <a:ext cx="6569" cy="33979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0" name="Picture 39">
            <a:extLst>
              <a:ext uri="{FF2B5EF4-FFF2-40B4-BE49-F238E27FC236}">
                <a16:creationId xmlns:a16="http://schemas.microsoft.com/office/drawing/2014/main" id="{2680C46B-A730-4A0B-8291-D41DD24A5DE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29626" y="4470216"/>
            <a:ext cx="454184" cy="458713"/>
          </a:xfrm>
          <a:prstGeom prst="rect">
            <a:avLst/>
          </a:prstGeom>
        </p:spPr>
      </p:pic>
      <p:cxnSp>
        <p:nvCxnSpPr>
          <p:cNvPr id="43" name="Straight Arrow Connector 42">
            <a:extLst>
              <a:ext uri="{FF2B5EF4-FFF2-40B4-BE49-F238E27FC236}">
                <a16:creationId xmlns:a16="http://schemas.microsoft.com/office/drawing/2014/main" id="{C727C8E5-0B88-4B4A-9C13-AF252A2D85D0}"/>
              </a:ext>
            </a:extLst>
          </p:cNvPr>
          <p:cNvCxnSpPr>
            <a:cxnSpLocks/>
          </p:cNvCxnSpPr>
          <p:nvPr/>
        </p:nvCxnSpPr>
        <p:spPr>
          <a:xfrm flipH="1">
            <a:off x="5356718" y="4000926"/>
            <a:ext cx="6569" cy="33979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TextBox 43">
            <a:extLst>
              <a:ext uri="{FF2B5EF4-FFF2-40B4-BE49-F238E27FC236}">
                <a16:creationId xmlns:a16="http://schemas.microsoft.com/office/drawing/2014/main" id="{5E9AF6D2-8D72-4C75-967C-E9C4377B5DD8}"/>
              </a:ext>
            </a:extLst>
          </p:cNvPr>
          <p:cNvSpPr txBox="1"/>
          <p:nvPr/>
        </p:nvSpPr>
        <p:spPr>
          <a:xfrm>
            <a:off x="4780384" y="4959076"/>
            <a:ext cx="1165805" cy="219291"/>
          </a:xfrm>
          <a:prstGeom prst="rect">
            <a:avLst/>
          </a:prstGeom>
          <a:noFill/>
        </p:spPr>
        <p:txBody>
          <a:bodyPr wrap="square" rtlCol="0">
            <a:spAutoFit/>
          </a:bodyPr>
          <a:lstStyle/>
          <a:p>
            <a:pPr algn="ctr" defTabSz="685669" fontAlgn="auto">
              <a:spcBef>
                <a:spcPts val="0"/>
              </a:spcBef>
              <a:spcAft>
                <a:spcPts val="0"/>
              </a:spcAft>
            </a:pPr>
            <a:r>
              <a:rPr lang="en-US" sz="825" b="0">
                <a:solidFill>
                  <a:prstClr val="black"/>
                </a:solidFill>
                <a:latin typeface="Segoe UI Light" panose="020B0502040204020203" pitchFamily="34" charset="0"/>
                <a:cs typeface="Segoe UI Light" panose="020B0502040204020203" pitchFamily="34" charset="0"/>
              </a:rPr>
              <a:t>Azure </a:t>
            </a:r>
            <a:r>
              <a:rPr lang="en-US" sz="825" b="0" dirty="0">
                <a:solidFill>
                  <a:prstClr val="black"/>
                </a:solidFill>
                <a:latin typeface="Segoe UI Light" panose="020B0502040204020203" pitchFamily="34" charset="0"/>
                <a:cs typeface="Segoe UI Light" panose="020B0502040204020203" pitchFamily="34" charset="0"/>
              </a:rPr>
              <a:t>Web App</a:t>
            </a:r>
          </a:p>
        </p:txBody>
      </p:sp>
      <p:pic>
        <p:nvPicPr>
          <p:cNvPr id="1026" name="Picture 2" descr="logo.png (255×80)">
            <a:extLst>
              <a:ext uri="{FF2B5EF4-FFF2-40B4-BE49-F238E27FC236}">
                <a16:creationId xmlns:a16="http://schemas.microsoft.com/office/drawing/2014/main" id="{CFB02BA5-8964-42B9-AFE9-F7A13043C29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64976" y="3366943"/>
            <a:ext cx="1014969" cy="3184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75193E5-E7A4-4773-A2BA-466C98376E7B}"/>
              </a:ext>
            </a:extLst>
          </p:cNvPr>
          <p:cNvPicPr>
            <a:picLocks noChangeAspect="1"/>
          </p:cNvPicPr>
          <p:nvPr/>
        </p:nvPicPr>
        <p:blipFill>
          <a:blip r:embed="rId12"/>
          <a:stretch>
            <a:fillRect/>
          </a:stretch>
        </p:blipFill>
        <p:spPr>
          <a:xfrm>
            <a:off x="2310536" y="3163511"/>
            <a:ext cx="515206" cy="560857"/>
          </a:xfrm>
          <a:prstGeom prst="rect">
            <a:avLst/>
          </a:prstGeom>
        </p:spPr>
      </p:pic>
      <p:sp>
        <p:nvSpPr>
          <p:cNvPr id="49" name="TextBox 48">
            <a:extLst>
              <a:ext uri="{FF2B5EF4-FFF2-40B4-BE49-F238E27FC236}">
                <a16:creationId xmlns:a16="http://schemas.microsoft.com/office/drawing/2014/main" id="{71790638-2F45-4465-9FBE-19861E90662E}"/>
              </a:ext>
            </a:extLst>
          </p:cNvPr>
          <p:cNvSpPr txBox="1"/>
          <p:nvPr/>
        </p:nvSpPr>
        <p:spPr>
          <a:xfrm>
            <a:off x="2023919" y="3732882"/>
            <a:ext cx="1098693" cy="346249"/>
          </a:xfrm>
          <a:prstGeom prst="rect">
            <a:avLst/>
          </a:prstGeom>
          <a:noFill/>
        </p:spPr>
        <p:txBody>
          <a:bodyPr wrap="square" rtlCol="0">
            <a:spAutoFit/>
          </a:bodyPr>
          <a:lstStyle/>
          <a:p>
            <a:pPr algn="ctr" defTabSz="685669"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Apache Kafka on</a:t>
            </a:r>
          </a:p>
          <a:p>
            <a:pPr algn="ctr" defTabSz="685669"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HDInsight</a:t>
            </a:r>
          </a:p>
        </p:txBody>
      </p:sp>
      <p:pic>
        <p:nvPicPr>
          <p:cNvPr id="50" name="Picture 49">
            <a:extLst>
              <a:ext uri="{FF2B5EF4-FFF2-40B4-BE49-F238E27FC236}">
                <a16:creationId xmlns:a16="http://schemas.microsoft.com/office/drawing/2014/main" id="{82F9681D-3752-4130-80A4-A932B3B28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6038" y="3216564"/>
            <a:ext cx="262289" cy="262288"/>
          </a:xfrm>
          <a:prstGeom prst="rect">
            <a:avLst/>
          </a:prstGeom>
        </p:spPr>
      </p:pic>
      <p:pic>
        <p:nvPicPr>
          <p:cNvPr id="51" name="Picture 50">
            <a:extLst>
              <a:ext uri="{FF2B5EF4-FFF2-40B4-BE49-F238E27FC236}">
                <a16:creationId xmlns:a16="http://schemas.microsoft.com/office/drawing/2014/main" id="{86C3E639-FFBC-4800-8068-8D2560AF4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6580" y="2891609"/>
            <a:ext cx="262289" cy="262288"/>
          </a:xfrm>
          <a:prstGeom prst="rect">
            <a:avLst/>
          </a:prstGeom>
        </p:spPr>
      </p:pic>
    </p:spTree>
    <p:extLst>
      <p:ext uri="{BB962C8B-B14F-4D97-AF65-F5344CB8AC3E}">
        <p14:creationId xmlns:p14="http://schemas.microsoft.com/office/powerpoint/2010/main" val="269638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961221" y="4880252"/>
            <a:ext cx="7441849" cy="1450872"/>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noAutofit/>
          </a:bodyPr>
          <a:lstStyle/>
          <a:p>
            <a:pPr defTabSz="685800" fontAlgn="auto">
              <a:spcBef>
                <a:spcPts val="0"/>
              </a:spcBef>
              <a:spcAft>
                <a:spcPts val="0"/>
              </a:spcAft>
              <a:defRPr/>
            </a:pPr>
            <a:endParaRPr lang="en-US" sz="1350" b="0" dirty="0">
              <a:solidFill>
                <a:srgbClr val="505050"/>
              </a:solidFill>
              <a:latin typeface="Segoe UI"/>
              <a:cs typeface="+mn-cs"/>
            </a:endParaRPr>
          </a:p>
        </p:txBody>
      </p:sp>
      <p:sp>
        <p:nvSpPr>
          <p:cNvPr id="273" name="Freeform: Shape 99"/>
          <p:cNvSpPr/>
          <p:nvPr/>
        </p:nvSpPr>
        <p:spPr>
          <a:xfrm>
            <a:off x="50233" y="4670672"/>
            <a:ext cx="9141977" cy="1309181"/>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srgbClr val="FFFFFF"/>
              </a:solidFill>
              <a:latin typeface="Segoe UI"/>
            </a:endParaRPr>
          </a:p>
        </p:txBody>
      </p:sp>
      <p:sp>
        <p:nvSpPr>
          <p:cNvPr id="275" name="Freeform: Shape 827"/>
          <p:cNvSpPr/>
          <p:nvPr/>
        </p:nvSpPr>
        <p:spPr>
          <a:xfrm>
            <a:off x="568262" y="3171791"/>
            <a:ext cx="502398" cy="23225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srgbClr val="FFFFFF"/>
              </a:solidFill>
              <a:latin typeface="Segoe UI"/>
            </a:endParaRPr>
          </a:p>
        </p:txBody>
      </p:sp>
      <p:pic>
        <p:nvPicPr>
          <p:cNvPr id="276" name="Picture 2" descr="https://c2.staticflickr.com/4/3701/19224697601_d03ecccf71_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945" r="13945"/>
          <a:stretch/>
        </p:blipFill>
        <p:spPr bwMode="auto">
          <a:xfrm>
            <a:off x="7009347" y="2661236"/>
            <a:ext cx="415584" cy="576323"/>
          </a:xfrm>
          <a:prstGeom prst="rect">
            <a:avLst/>
          </a:prstGeom>
          <a:noFill/>
          <a:extLst>
            <a:ext uri="{909E8E84-426E-40DD-AFC4-6F175D3DCCD1}">
              <a14:hiddenFill xmlns:a14="http://schemas.microsoft.com/office/drawing/2010/main">
                <a:solidFill>
                  <a:srgbClr val="FFFFFF"/>
                </a:solidFill>
              </a14:hiddenFill>
            </a:ext>
          </a:extLst>
        </p:spPr>
      </p:pic>
      <p:sp>
        <p:nvSpPr>
          <p:cNvPr id="277" name="Freeform: Shape 28"/>
          <p:cNvSpPr/>
          <p:nvPr/>
        </p:nvSpPr>
        <p:spPr>
          <a:xfrm>
            <a:off x="3229195" y="2562291"/>
            <a:ext cx="542139" cy="467391"/>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srgbClr val="FFFFFF"/>
              </a:solidFill>
              <a:latin typeface="Segoe UI"/>
            </a:endParaRPr>
          </a:p>
        </p:txBody>
      </p:sp>
      <p:pic>
        <p:nvPicPr>
          <p:cNvPr id="278" name="Picture 277" descr="https://upload.wikimedia.org/wikipedia/en/thumb/5/54/Gremlin_%28programming_language%29.png/383px-Gremlin_%28programming_language%29.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195596" y="2568246"/>
            <a:ext cx="1170023" cy="455180"/>
          </a:xfrm>
          <a:prstGeom prst="rect">
            <a:avLst/>
          </a:prstGeom>
          <a:extLst>
            <a:ext uri="{909E8E84-426E-40DD-AFC4-6F175D3DCCD1}">
              <a14:hiddenFill xmlns:a14="http://schemas.microsoft.com/office/drawing/2010/main">
                <a:solidFill>
                  <a:srgbClr val="FFFFFF"/>
                </a:solidFill>
              </a14:hiddenFill>
            </a:ext>
          </a:extLst>
        </p:spPr>
      </p:pic>
      <p:grpSp>
        <p:nvGrpSpPr>
          <p:cNvPr id="280" name="Group 279"/>
          <p:cNvGrpSpPr/>
          <p:nvPr/>
        </p:nvGrpSpPr>
        <p:grpSpPr>
          <a:xfrm>
            <a:off x="6597216" y="3627430"/>
            <a:ext cx="439727" cy="282872"/>
            <a:chOff x="7117181" y="5146654"/>
            <a:chExt cx="663064" cy="426544"/>
          </a:xfrm>
          <a:solidFill>
            <a:srgbClr val="59B4D9"/>
          </a:solidFill>
        </p:grpSpPr>
        <p:sp>
          <p:nvSpPr>
            <p:cNvPr id="281" name="Oval 280"/>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sp>
          <p:nvSpPr>
            <p:cNvPr id="282" name="Oval 281"/>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sp>
          <p:nvSpPr>
            <p:cNvPr id="283" name="Oval 282"/>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sp>
          <p:nvSpPr>
            <p:cNvPr id="284" name="Oval 283"/>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cxnSp>
          <p:nvCxnSpPr>
            <p:cNvPr id="285" name="Straight Connector 284"/>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286" name="Straight Connector 285"/>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287" name="Straight Connector 286"/>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288" name="Straight Connector 287"/>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289" name="Group 288"/>
          <p:cNvGrpSpPr/>
          <p:nvPr/>
        </p:nvGrpSpPr>
        <p:grpSpPr>
          <a:xfrm>
            <a:off x="5180522" y="3407285"/>
            <a:ext cx="374406" cy="354992"/>
            <a:chOff x="7128988" y="4166153"/>
            <a:chExt cx="604908" cy="573541"/>
          </a:xfrm>
        </p:grpSpPr>
        <p:cxnSp>
          <p:nvCxnSpPr>
            <p:cNvPr id="290" name="Straight Connector 289"/>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1" name="Straight Connector 290"/>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2" name="Oval 291"/>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solidFill>
                  <a:srgbClr val="FFFFFF"/>
                </a:solidFill>
                <a:latin typeface="Segoe UI"/>
                <a:cs typeface="+mn-cs"/>
              </a:endParaRPr>
            </a:p>
          </p:txBody>
        </p:sp>
        <p:cxnSp>
          <p:nvCxnSpPr>
            <p:cNvPr id="293" name="Straight Connector 292"/>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4" name="Straight Connector 293"/>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5" name="Oval 294"/>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solidFill>
                  <a:srgbClr val="FFFFFF"/>
                </a:solidFill>
                <a:latin typeface="Segoe UI"/>
                <a:cs typeface="+mn-cs"/>
              </a:endParaRPr>
            </a:p>
          </p:txBody>
        </p:sp>
        <p:sp>
          <p:nvSpPr>
            <p:cNvPr id="296" name="Oval 295"/>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solidFill>
                  <a:srgbClr val="FFFFFF"/>
                </a:solidFill>
                <a:latin typeface="Segoe UI"/>
                <a:cs typeface="+mn-cs"/>
              </a:endParaRPr>
            </a:p>
          </p:txBody>
        </p:sp>
        <p:cxnSp>
          <p:nvCxnSpPr>
            <p:cNvPr id="297" name="Straight Connector 296"/>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8" name="Oval 297"/>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solidFill>
                  <a:srgbClr val="FFFFFF"/>
                </a:solidFill>
                <a:latin typeface="Segoe UI"/>
                <a:cs typeface="+mn-cs"/>
              </a:endParaRPr>
            </a:p>
          </p:txBody>
        </p:sp>
        <p:cxnSp>
          <p:nvCxnSpPr>
            <p:cNvPr id="299" name="Straight Connector 298"/>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300" name="Oval 299"/>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solidFill>
                  <a:srgbClr val="FFFFFF"/>
                </a:solidFill>
                <a:latin typeface="Segoe UI"/>
                <a:cs typeface="+mn-cs"/>
              </a:endParaRPr>
            </a:p>
          </p:txBody>
        </p:sp>
        <p:sp>
          <p:nvSpPr>
            <p:cNvPr id="301" name="Oval 300"/>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solidFill>
                  <a:srgbClr val="FFFFFF"/>
                </a:solidFill>
                <a:latin typeface="Segoe UI"/>
                <a:cs typeface="+mn-cs"/>
              </a:endParaRPr>
            </a:p>
          </p:txBody>
        </p:sp>
        <p:sp>
          <p:nvSpPr>
            <p:cNvPr id="302" name="Oval 301"/>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solidFill>
                  <a:srgbClr val="FFFFFF"/>
                </a:solidFill>
                <a:latin typeface="Segoe UI"/>
                <a:cs typeface="+mn-cs"/>
              </a:endParaRPr>
            </a:p>
          </p:txBody>
        </p:sp>
      </p:grpSp>
      <p:sp>
        <p:nvSpPr>
          <p:cNvPr id="303" name="TextBox 302"/>
          <p:cNvSpPr txBox="1"/>
          <p:nvPr/>
        </p:nvSpPr>
        <p:spPr>
          <a:xfrm>
            <a:off x="3287352" y="3712632"/>
            <a:ext cx="770404" cy="213585"/>
          </a:xfrm>
          <a:prstGeom prst="rect">
            <a:avLst/>
          </a:prstGeom>
          <a:noFill/>
        </p:spPr>
        <p:txBody>
          <a:bodyPr wrap="none" lIns="0" rtlCol="0">
            <a:spAutoFit/>
          </a:bodyPr>
          <a:lstStyle/>
          <a:p>
            <a:pPr algn="ctr" defTabSz="685800" fontAlgn="auto">
              <a:spcBef>
                <a:spcPts val="0"/>
              </a:spcBef>
              <a:spcAft>
                <a:spcPts val="0"/>
              </a:spcAft>
              <a:defRPr/>
            </a:pPr>
            <a:r>
              <a:rPr lang="en-US" sz="788" b="0">
                <a:solidFill>
                  <a:srgbClr val="0078D7"/>
                </a:solidFill>
                <a:latin typeface="Segoe UI Semibold" panose="020B0702040204020203" pitchFamily="34" charset="0"/>
                <a:cs typeface="Segoe UI Semibold" panose="020B0702040204020203" pitchFamily="34" charset="0"/>
              </a:rPr>
              <a:t>Column-family</a:t>
            </a:r>
          </a:p>
        </p:txBody>
      </p:sp>
      <p:sp>
        <p:nvSpPr>
          <p:cNvPr id="304" name="TextBox 303"/>
          <p:cNvSpPr txBox="1"/>
          <p:nvPr/>
        </p:nvSpPr>
        <p:spPr>
          <a:xfrm>
            <a:off x="5134583" y="3768876"/>
            <a:ext cx="571631" cy="213585"/>
          </a:xfrm>
          <a:prstGeom prst="rect">
            <a:avLst/>
          </a:prstGeom>
          <a:noFill/>
        </p:spPr>
        <p:txBody>
          <a:bodyPr wrap="none" lIns="0" rtlCol="0">
            <a:spAutoFit/>
          </a:bodyPr>
          <a:lstStyle/>
          <a:p>
            <a:pPr algn="ctr" defTabSz="685800" fontAlgn="auto">
              <a:spcBef>
                <a:spcPts val="0"/>
              </a:spcBef>
              <a:spcAft>
                <a:spcPts val="0"/>
              </a:spcAft>
              <a:defRPr/>
            </a:pPr>
            <a:r>
              <a:rPr lang="en-US" sz="788" b="0">
                <a:solidFill>
                  <a:srgbClr val="0078D7"/>
                </a:solidFill>
                <a:latin typeface="Segoe UI Semibold" panose="020B0702040204020203" pitchFamily="34" charset="0"/>
                <a:cs typeface="Segoe UI Semibold" panose="020B0702040204020203" pitchFamily="34" charset="0"/>
              </a:rPr>
              <a:t>Document</a:t>
            </a:r>
          </a:p>
        </p:txBody>
      </p:sp>
      <p:sp>
        <p:nvSpPr>
          <p:cNvPr id="305" name="TextBox 304"/>
          <p:cNvSpPr txBox="1"/>
          <p:nvPr/>
        </p:nvSpPr>
        <p:spPr>
          <a:xfrm>
            <a:off x="6710692" y="3985098"/>
            <a:ext cx="372859" cy="213585"/>
          </a:xfrm>
          <a:prstGeom prst="rect">
            <a:avLst/>
          </a:prstGeom>
          <a:noFill/>
        </p:spPr>
        <p:txBody>
          <a:bodyPr wrap="none" lIns="0" rtlCol="0">
            <a:spAutoFit/>
          </a:bodyPr>
          <a:lstStyle/>
          <a:p>
            <a:pPr algn="ctr" defTabSz="685800" fontAlgn="auto">
              <a:spcBef>
                <a:spcPts val="0"/>
              </a:spcBef>
              <a:spcAft>
                <a:spcPts val="0"/>
              </a:spcAft>
              <a:defRPr/>
            </a:pPr>
            <a:r>
              <a:rPr lang="en-US" sz="788" b="0">
                <a:solidFill>
                  <a:srgbClr val="0078D7"/>
                </a:solidFill>
                <a:latin typeface="Segoe UI Semibold" panose="020B0702040204020203" pitchFamily="34" charset="0"/>
                <a:cs typeface="Segoe UI Semibold" panose="020B0702040204020203" pitchFamily="34" charset="0"/>
              </a:rPr>
              <a:t>Graph</a:t>
            </a:r>
          </a:p>
        </p:txBody>
      </p:sp>
      <p:sp>
        <p:nvSpPr>
          <p:cNvPr id="306" name="TextBox 305"/>
          <p:cNvSpPr txBox="1"/>
          <p:nvPr/>
        </p:nvSpPr>
        <p:spPr>
          <a:xfrm>
            <a:off x="619540" y="4797311"/>
            <a:ext cx="1553630" cy="230832"/>
          </a:xfrm>
          <a:prstGeom prst="rect">
            <a:avLst/>
          </a:prstGeom>
          <a:noFill/>
        </p:spPr>
        <p:txBody>
          <a:bodyPr wrap="none" rtlCol="0">
            <a:spAutoFit/>
          </a:bodyPr>
          <a:lstStyle/>
          <a:p>
            <a:pPr algn="ctr" defTabSz="642843" fontAlgn="auto">
              <a:spcBef>
                <a:spcPts val="0"/>
              </a:spcBef>
              <a:spcAft>
                <a:spcPts val="0"/>
              </a:spcAft>
              <a:defRPr/>
            </a:pPr>
            <a:r>
              <a:rPr lang="en-US" sz="900" b="0" kern="0">
                <a:solidFill>
                  <a:srgbClr val="002050"/>
                </a:solidFill>
                <a:latin typeface="Segoe UI"/>
                <a:cs typeface="Segoe UI Light" panose="020B0502040204020203" pitchFamily="34" charset="0"/>
              </a:rPr>
              <a:t>Turnkey global distribution</a:t>
            </a:r>
          </a:p>
        </p:txBody>
      </p:sp>
      <p:sp>
        <p:nvSpPr>
          <p:cNvPr id="307" name="TextBox 306"/>
          <p:cNvSpPr txBox="1"/>
          <p:nvPr/>
        </p:nvSpPr>
        <p:spPr>
          <a:xfrm>
            <a:off x="1997977" y="4379593"/>
            <a:ext cx="1443024" cy="369332"/>
          </a:xfrm>
          <a:prstGeom prst="rect">
            <a:avLst/>
          </a:prstGeom>
          <a:noFill/>
        </p:spPr>
        <p:txBody>
          <a:bodyPr wrap="none" rtlCol="0">
            <a:spAutoFit/>
          </a:bodyPr>
          <a:lstStyle/>
          <a:p>
            <a:pPr algn="ctr" defTabSz="642843" fontAlgn="auto">
              <a:spcBef>
                <a:spcPts val="0"/>
              </a:spcBef>
              <a:spcAft>
                <a:spcPts val="0"/>
              </a:spcAft>
              <a:defRPr/>
            </a:pPr>
            <a:r>
              <a:rPr lang="en-US" sz="900" b="0" kern="0">
                <a:solidFill>
                  <a:srgbClr val="002050"/>
                </a:solidFill>
                <a:latin typeface="Segoe UI"/>
                <a:cs typeface="Segoe UI Light" panose="020B0502040204020203" pitchFamily="34" charset="0"/>
              </a:rPr>
              <a:t>Elastic scale out </a:t>
            </a:r>
          </a:p>
          <a:p>
            <a:pPr algn="ctr" defTabSz="642843" fontAlgn="auto">
              <a:spcBef>
                <a:spcPts val="0"/>
              </a:spcBef>
              <a:spcAft>
                <a:spcPts val="0"/>
              </a:spcAft>
              <a:defRPr/>
            </a:pPr>
            <a:r>
              <a:rPr lang="en-US" sz="900" b="0" kern="0">
                <a:solidFill>
                  <a:srgbClr val="002050"/>
                </a:solidFill>
                <a:latin typeface="Segoe UI"/>
                <a:cs typeface="Segoe UI Light" panose="020B0502040204020203" pitchFamily="34" charset="0"/>
              </a:rPr>
              <a:t>of storage &amp; throughput</a:t>
            </a:r>
          </a:p>
        </p:txBody>
      </p:sp>
      <p:sp>
        <p:nvSpPr>
          <p:cNvPr id="308" name="TextBox 307"/>
          <p:cNvSpPr txBox="1"/>
          <p:nvPr/>
        </p:nvSpPr>
        <p:spPr>
          <a:xfrm>
            <a:off x="3293200" y="4287803"/>
            <a:ext cx="2470549" cy="230832"/>
          </a:xfrm>
          <a:prstGeom prst="rect">
            <a:avLst/>
          </a:prstGeom>
          <a:noFill/>
        </p:spPr>
        <p:txBody>
          <a:bodyPr wrap="none" rtlCol="0">
            <a:spAutoFit/>
          </a:bodyPr>
          <a:lstStyle/>
          <a:p>
            <a:pPr algn="ctr" defTabSz="642843" fontAlgn="auto">
              <a:spcBef>
                <a:spcPts val="0"/>
              </a:spcBef>
              <a:spcAft>
                <a:spcPts val="0"/>
              </a:spcAft>
              <a:defRPr/>
            </a:pPr>
            <a:r>
              <a:rPr lang="en-US" sz="900" b="0" kern="0">
                <a:solidFill>
                  <a:srgbClr val="002050"/>
                </a:solidFill>
                <a:latin typeface="Segoe UI"/>
                <a:cs typeface="Segoe UI Light" panose="020B0502040204020203" pitchFamily="34" charset="0"/>
              </a:rPr>
              <a:t>Guaranteed low latency at the 99</a:t>
            </a:r>
            <a:r>
              <a:rPr lang="en-US" sz="900" b="0" kern="0" baseline="30000">
                <a:solidFill>
                  <a:srgbClr val="002050"/>
                </a:solidFill>
                <a:latin typeface="Segoe UI"/>
                <a:cs typeface="Segoe UI Light" panose="020B0502040204020203" pitchFamily="34" charset="0"/>
              </a:rPr>
              <a:t>th</a:t>
            </a:r>
            <a:r>
              <a:rPr lang="en-US" sz="900" b="0" kern="0">
                <a:solidFill>
                  <a:srgbClr val="002050"/>
                </a:solidFill>
                <a:latin typeface="Segoe UI"/>
                <a:cs typeface="Segoe UI Light" panose="020B0502040204020203" pitchFamily="34" charset="0"/>
              </a:rPr>
              <a:t> percentile</a:t>
            </a:r>
          </a:p>
        </p:txBody>
      </p:sp>
      <p:sp>
        <p:nvSpPr>
          <p:cNvPr id="309" name="TextBox 308"/>
          <p:cNvSpPr txBox="1"/>
          <p:nvPr/>
        </p:nvSpPr>
        <p:spPr>
          <a:xfrm>
            <a:off x="7336340" y="4797311"/>
            <a:ext cx="1247457" cy="230832"/>
          </a:xfrm>
          <a:prstGeom prst="rect">
            <a:avLst/>
          </a:prstGeom>
          <a:noFill/>
        </p:spPr>
        <p:txBody>
          <a:bodyPr wrap="none" rtlCol="0">
            <a:spAutoFit/>
          </a:bodyPr>
          <a:lstStyle/>
          <a:p>
            <a:pPr algn="ctr" defTabSz="642843" fontAlgn="auto">
              <a:spcBef>
                <a:spcPts val="0"/>
              </a:spcBef>
              <a:spcAft>
                <a:spcPts val="0"/>
              </a:spcAft>
              <a:defRPr/>
            </a:pPr>
            <a:r>
              <a:rPr lang="en-US" sz="900" b="0" kern="0">
                <a:solidFill>
                  <a:srgbClr val="002050"/>
                </a:solidFill>
                <a:latin typeface="Segoe UI"/>
                <a:cs typeface="Segoe UI Light" panose="020B0502040204020203" pitchFamily="34" charset="0"/>
              </a:rPr>
              <a:t>Comprehensive SLAs</a:t>
            </a:r>
          </a:p>
        </p:txBody>
      </p:sp>
      <p:sp>
        <p:nvSpPr>
          <p:cNvPr id="310" name="TextBox 309"/>
          <p:cNvSpPr txBox="1"/>
          <p:nvPr/>
        </p:nvSpPr>
        <p:spPr>
          <a:xfrm>
            <a:off x="5427963" y="4476324"/>
            <a:ext cx="2069798" cy="230832"/>
          </a:xfrm>
          <a:prstGeom prst="rect">
            <a:avLst/>
          </a:prstGeom>
          <a:noFill/>
        </p:spPr>
        <p:txBody>
          <a:bodyPr wrap="none" rtlCol="0">
            <a:spAutoFit/>
          </a:bodyPr>
          <a:lstStyle/>
          <a:p>
            <a:pPr algn="ctr" defTabSz="642843" fontAlgn="auto">
              <a:spcBef>
                <a:spcPts val="0"/>
              </a:spcBef>
              <a:spcAft>
                <a:spcPts val="0"/>
              </a:spcAft>
              <a:defRPr/>
            </a:pPr>
            <a:r>
              <a:rPr lang="en-US" sz="900" b="0" kern="0">
                <a:solidFill>
                  <a:srgbClr val="002050"/>
                </a:solidFill>
                <a:latin typeface="Segoe UI"/>
                <a:cs typeface="Segoe UI Light" panose="020B0502040204020203" pitchFamily="34" charset="0"/>
              </a:rPr>
              <a:t>Five well-defined consistency models</a:t>
            </a:r>
          </a:p>
        </p:txBody>
      </p:sp>
      <p:grpSp>
        <p:nvGrpSpPr>
          <p:cNvPr id="311" name="Group 3"/>
          <p:cNvGrpSpPr/>
          <p:nvPr/>
        </p:nvGrpSpPr>
        <p:grpSpPr>
          <a:xfrm>
            <a:off x="1640302" y="5316374"/>
            <a:ext cx="564677" cy="564676"/>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b="0" kern="0">
                <a:solidFill>
                  <a:srgbClr val="FFFFFF"/>
                </a:solidFill>
                <a:latin typeface="Segoe UI"/>
                <a:cs typeface="+mn-cs"/>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b="0" kern="0">
                  <a:solidFill>
                    <a:srgbClr val="FFFFFF"/>
                  </a:solidFill>
                  <a:latin typeface="Segoe UI"/>
                  <a:cs typeface="+mn-cs"/>
                </a:endParaRPr>
              </a:p>
            </p:txBody>
          </p:sp>
          <p:pic>
            <p:nvPicPr>
              <p:cNvPr id="315" name="Graphic 908" descr="Marke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5427486" y="5407485"/>
            <a:ext cx="564677" cy="564676"/>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b="0" kern="0">
                <a:solidFill>
                  <a:srgbClr val="FFFFFF"/>
                </a:solidFill>
                <a:latin typeface="Segoe UI"/>
                <a:cs typeface="+mn-cs"/>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b="0" kern="0">
                  <a:solidFill>
                    <a:srgbClr val="FFFFFF"/>
                  </a:solidFill>
                  <a:latin typeface="Segoe UI"/>
                  <a:cs typeface="+mn-cs"/>
                </a:endParaRPr>
              </a:p>
            </p:txBody>
          </p:sp>
          <p:pic>
            <p:nvPicPr>
              <p:cNvPr id="320" name="Graphic 913" descr="Marke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4621212" y="5137047"/>
            <a:ext cx="564677" cy="564676"/>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b="0" kern="0">
                <a:solidFill>
                  <a:srgbClr val="FFFFFF"/>
                </a:solidFill>
                <a:latin typeface="Segoe UI"/>
                <a:cs typeface="+mn-cs"/>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b="0" kern="0">
                  <a:solidFill>
                    <a:srgbClr val="FFFFFF"/>
                  </a:solidFill>
                  <a:latin typeface="Segoe UI"/>
                  <a:cs typeface="+mn-cs"/>
                </a:endParaRPr>
              </a:p>
            </p:txBody>
          </p:sp>
          <p:pic>
            <p:nvPicPr>
              <p:cNvPr id="325" name="Graphic 918" descr="Marke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7008698" y="5137047"/>
            <a:ext cx="564677" cy="564676"/>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b="0" kern="0">
                <a:solidFill>
                  <a:srgbClr val="FFFFFF"/>
                </a:solidFill>
                <a:latin typeface="Segoe UI"/>
                <a:cs typeface="+mn-cs"/>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b="0" kern="0">
                  <a:solidFill>
                    <a:srgbClr val="FFFFFF"/>
                  </a:solidFill>
                  <a:latin typeface="Segoe UI"/>
                  <a:cs typeface="+mn-cs"/>
                </a:endParaRPr>
              </a:p>
            </p:txBody>
          </p:sp>
          <p:pic>
            <p:nvPicPr>
              <p:cNvPr id="330" name="Graphic 923" descr="Marke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sp>
        <p:nvSpPr>
          <p:cNvPr id="331" name="Freeform: Shape 8"/>
          <p:cNvSpPr/>
          <p:nvPr/>
        </p:nvSpPr>
        <p:spPr>
          <a:xfrm>
            <a:off x="18068" y="4066908"/>
            <a:ext cx="9149443" cy="778276"/>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srgbClr val="FFFFFF"/>
              </a:solidFill>
              <a:latin typeface="Segoe UI"/>
            </a:endParaRPr>
          </a:p>
        </p:txBody>
      </p:sp>
      <p:sp>
        <p:nvSpPr>
          <p:cNvPr id="332" name="Freeform: Shape 927"/>
          <p:cNvSpPr/>
          <p:nvPr/>
        </p:nvSpPr>
        <p:spPr>
          <a:xfrm>
            <a:off x="18068" y="3244644"/>
            <a:ext cx="9149443" cy="765022"/>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srgbClr val="FFFFFF"/>
              </a:solidFill>
              <a:latin typeface="Segoe UI"/>
            </a:endParaRPr>
          </a:p>
        </p:txBody>
      </p:sp>
      <p:sp>
        <p:nvSpPr>
          <p:cNvPr id="333" name="TextBox 332"/>
          <p:cNvSpPr txBox="1"/>
          <p:nvPr/>
        </p:nvSpPr>
        <p:spPr>
          <a:xfrm>
            <a:off x="3801376" y="2683606"/>
            <a:ext cx="881267" cy="300082"/>
          </a:xfrm>
          <a:prstGeom prst="rect">
            <a:avLst/>
          </a:prstGeom>
          <a:noFill/>
        </p:spPr>
        <p:txBody>
          <a:bodyPr wrap="none" rtlCol="0">
            <a:spAutoFit/>
          </a:bodyPr>
          <a:lstStyle/>
          <a:p>
            <a:pPr defTabSz="685800" fontAlgn="auto">
              <a:spcBef>
                <a:spcPts val="0"/>
              </a:spcBef>
              <a:spcAft>
                <a:spcPts val="0"/>
              </a:spcAft>
              <a:defRPr/>
            </a:pPr>
            <a:r>
              <a:rPr lang="en-US" sz="1350" b="0">
                <a:solidFill>
                  <a:srgbClr val="505050"/>
                </a:solidFill>
                <a:latin typeface="Segoe UI"/>
                <a:cs typeface="+mn-cs"/>
              </a:rPr>
              <a:t>Table API</a:t>
            </a:r>
          </a:p>
        </p:txBody>
      </p:sp>
      <p:grpSp>
        <p:nvGrpSpPr>
          <p:cNvPr id="334" name="Group 333"/>
          <p:cNvGrpSpPr/>
          <p:nvPr/>
        </p:nvGrpSpPr>
        <p:grpSpPr>
          <a:xfrm>
            <a:off x="3374983" y="3537303"/>
            <a:ext cx="486720" cy="93485"/>
            <a:chOff x="4937947" y="5178778"/>
            <a:chExt cx="733930" cy="124646"/>
          </a:xfrm>
        </p:grpSpPr>
        <p:cxnSp>
          <p:nvCxnSpPr>
            <p:cNvPr id="335" name="Straight Connector 334"/>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336" name="Oval 335"/>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sp>
          <p:nvSpPr>
            <p:cNvPr id="337" name="Oval 336"/>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sp>
          <p:nvSpPr>
            <p:cNvPr id="338" name="Oval 337"/>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sp>
          <p:nvSpPr>
            <p:cNvPr id="339" name="Oval 338"/>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grpSp>
      <p:grpSp>
        <p:nvGrpSpPr>
          <p:cNvPr id="340" name="Group 339"/>
          <p:cNvGrpSpPr/>
          <p:nvPr/>
        </p:nvGrpSpPr>
        <p:grpSpPr>
          <a:xfrm>
            <a:off x="1915165" y="3603863"/>
            <a:ext cx="552804" cy="604151"/>
            <a:chOff x="4511512" y="6316301"/>
            <a:chExt cx="680742" cy="1674728"/>
          </a:xfrm>
        </p:grpSpPr>
        <p:grpSp>
          <p:nvGrpSpPr>
            <p:cNvPr id="341" name="Group 340"/>
            <p:cNvGrpSpPr/>
            <p:nvPr/>
          </p:nvGrpSpPr>
          <p:grpSpPr>
            <a:xfrm>
              <a:off x="4511512" y="6316301"/>
              <a:ext cx="617679" cy="892977"/>
              <a:chOff x="4066669" y="5178779"/>
              <a:chExt cx="1357897" cy="892977"/>
            </a:xfrm>
          </p:grpSpPr>
          <p:cxnSp>
            <p:nvCxnSpPr>
              <p:cNvPr id="343" name="Straight Connector 342"/>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344" name="Oval 343"/>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sp>
            <p:nvSpPr>
              <p:cNvPr id="345" name="Oval 344"/>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cxnSp>
            <p:nvCxnSpPr>
              <p:cNvPr id="346" name="Straight Connector 345"/>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347" name="Oval 346"/>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sp>
            <p:nvSpPr>
              <p:cNvPr id="348" name="Oval 347"/>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cxnSp>
            <p:nvCxnSpPr>
              <p:cNvPr id="349" name="Straight Connector 348"/>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350" name="Oval 349"/>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sp>
            <p:nvSpPr>
              <p:cNvPr id="351" name="Oval 350"/>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b="0" kern="0">
                  <a:gradFill>
                    <a:gsLst>
                      <a:gs pos="0">
                        <a:srgbClr val="FFFFFF"/>
                      </a:gs>
                      <a:gs pos="100000">
                        <a:srgbClr val="FFFFFF"/>
                      </a:gs>
                    </a:gsLst>
                    <a:lin ang="5400000" scaled="0"/>
                  </a:gradFill>
                  <a:latin typeface="Segoe UI"/>
                  <a:cs typeface="+mn-cs"/>
                </a:endParaRPr>
              </a:p>
            </p:txBody>
          </p:sp>
        </p:grpSp>
        <p:sp>
          <p:nvSpPr>
            <p:cNvPr id="342" name="TextBox 341"/>
            <p:cNvSpPr txBox="1"/>
            <p:nvPr/>
          </p:nvSpPr>
          <p:spPr>
            <a:xfrm>
              <a:off x="4525832" y="7398964"/>
              <a:ext cx="666422" cy="592065"/>
            </a:xfrm>
            <a:prstGeom prst="rect">
              <a:avLst/>
            </a:prstGeom>
            <a:noFill/>
          </p:spPr>
          <p:txBody>
            <a:bodyPr wrap="none" lIns="0" rtlCol="0">
              <a:spAutoFit/>
            </a:bodyPr>
            <a:lstStyle/>
            <a:p>
              <a:pPr algn="ctr" defTabSz="685800" fontAlgn="auto">
                <a:spcBef>
                  <a:spcPts val="0"/>
                </a:spcBef>
                <a:spcAft>
                  <a:spcPts val="0"/>
                </a:spcAft>
                <a:defRPr/>
              </a:pPr>
              <a:r>
                <a:rPr lang="en-US" sz="788" b="0">
                  <a:solidFill>
                    <a:srgbClr val="0078D7"/>
                  </a:solidFill>
                  <a:latin typeface="Segoe UI Semibold" panose="020B0702040204020203" pitchFamily="34" charset="0"/>
                  <a:cs typeface="Segoe UI Semibold" panose="020B0702040204020203" pitchFamily="34" charset="0"/>
                </a:rPr>
                <a:t>Key-value</a:t>
              </a:r>
            </a:p>
          </p:txBody>
        </p:sp>
      </p:grpSp>
      <p:pic>
        <p:nvPicPr>
          <p:cNvPr id="352" name="Picture 4" descr="Image result for cassandra logo">
            <a:extLst>
              <a:ext uri="{FF2B5EF4-FFF2-40B4-BE49-F238E27FC236}">
                <a16:creationId xmlns:a16="http://schemas.microsoft.com/office/drawing/2014/main" id="{42F40478-300F-49F0-B1BD-AA193E7242F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19660" y="2950619"/>
            <a:ext cx="699794" cy="469086"/>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D139EDB3-93C1-4621-81B4-F3E0377DB606}"/>
              </a:ext>
            </a:extLst>
          </p:cNvPr>
          <p:cNvSpPr txBox="1"/>
          <p:nvPr/>
        </p:nvSpPr>
        <p:spPr>
          <a:xfrm>
            <a:off x="2029882" y="1596230"/>
            <a:ext cx="5084237" cy="253916"/>
          </a:xfrm>
          <a:prstGeom prst="rect">
            <a:avLst/>
          </a:prstGeom>
          <a:noFill/>
        </p:spPr>
        <p:txBody>
          <a:bodyPr wrap="square" lIns="68580" tIns="68580" rIns="0" bIns="0" rtlCol="0">
            <a:spAutoFit/>
          </a:bodyPr>
          <a:lstStyle/>
          <a:p>
            <a:pPr algn="ctr" defTabSz="685800" fontAlgn="auto">
              <a:spcBef>
                <a:spcPts val="0"/>
              </a:spcBef>
              <a:spcAft>
                <a:spcPts val="0"/>
              </a:spcAft>
              <a:defRPr/>
            </a:pPr>
            <a:r>
              <a:rPr lang="en-US" sz="1200" b="0" kern="0" dirty="0">
                <a:solidFill>
                  <a:srgbClr val="00B0F0"/>
                </a:solidFill>
                <a:latin typeface="Segoe UI Semibold" panose="020B0702040204020203" pitchFamily="34" charset="0"/>
                <a:cs typeface="Segoe UI Semibold" panose="020B0702040204020203" pitchFamily="34" charset="0"/>
              </a:rPr>
              <a:t>A globally distributed, massively scalable, multi-model database service</a:t>
            </a:r>
          </a:p>
        </p:txBody>
      </p:sp>
      <p:grpSp>
        <p:nvGrpSpPr>
          <p:cNvPr id="91" name="Group 90">
            <a:extLst>
              <a:ext uri="{FF2B5EF4-FFF2-40B4-BE49-F238E27FC236}">
                <a16:creationId xmlns:a16="http://schemas.microsoft.com/office/drawing/2014/main" id="{93743E7A-2E96-4A05-8F86-0FE0CFD213D9}"/>
              </a:ext>
            </a:extLst>
          </p:cNvPr>
          <p:cNvGrpSpPr/>
          <p:nvPr/>
        </p:nvGrpSpPr>
        <p:grpSpPr>
          <a:xfrm>
            <a:off x="2617118" y="1064463"/>
            <a:ext cx="3909766" cy="600164"/>
            <a:chOff x="3117779" y="276283"/>
            <a:chExt cx="5213021" cy="800219"/>
          </a:xfrm>
        </p:grpSpPr>
        <p:sp>
          <p:nvSpPr>
            <p:cNvPr id="94" name="TextBox 93">
              <a:extLst>
                <a:ext uri="{FF2B5EF4-FFF2-40B4-BE49-F238E27FC236}">
                  <a16:creationId xmlns:a16="http://schemas.microsoft.com/office/drawing/2014/main" id="{E8828C54-66EA-4CED-B600-26B67A06C2F4}"/>
                </a:ext>
              </a:extLst>
            </p:cNvPr>
            <p:cNvSpPr txBox="1"/>
            <p:nvPr/>
          </p:nvSpPr>
          <p:spPr>
            <a:xfrm>
              <a:off x="3861202" y="276283"/>
              <a:ext cx="4469598" cy="800219"/>
            </a:xfrm>
            <a:prstGeom prst="rect">
              <a:avLst/>
            </a:prstGeom>
            <a:noFill/>
          </p:spPr>
          <p:txBody>
            <a:bodyPr wrap="square" rtlCol="0">
              <a:spAutoFit/>
            </a:bodyPr>
            <a:lstStyle/>
            <a:p>
              <a:pPr algn="ctr" defTabSz="685800" fontAlgn="auto">
                <a:spcBef>
                  <a:spcPts val="0"/>
                </a:spcBef>
                <a:spcAft>
                  <a:spcPts val="0"/>
                </a:spcAft>
                <a:defRPr/>
              </a:pPr>
              <a:r>
                <a:rPr lang="en-US" sz="3300" b="0" dirty="0">
                  <a:solidFill>
                    <a:srgbClr val="00B0F0"/>
                  </a:solidFill>
                  <a:latin typeface="Segoe UI Light" panose="020B0502040204020203" pitchFamily="34" charset="0"/>
                  <a:cs typeface="Segoe UI Light" panose="020B0502040204020203" pitchFamily="34" charset="0"/>
                </a:rPr>
                <a:t>Azure Cosmos DB</a:t>
              </a:r>
            </a:p>
          </p:txBody>
        </p:sp>
        <p:pic>
          <p:nvPicPr>
            <p:cNvPr id="95" name="Picture 94">
              <a:extLst>
                <a:ext uri="{FF2B5EF4-FFF2-40B4-BE49-F238E27FC236}">
                  <a16:creationId xmlns:a16="http://schemas.microsoft.com/office/drawing/2014/main" id="{57C8BCC3-3ADD-4EC5-92DE-A4FBED3CCD7D}"/>
                </a:ext>
              </a:extLst>
            </p:cNvPr>
            <p:cNvPicPr>
              <a:picLocks noChangeAspect="1"/>
            </p:cNvPicPr>
            <p:nvPr/>
          </p:nvPicPr>
          <p:blipFill>
            <a:blip r:embed="rId8"/>
            <a:stretch>
              <a:fillRect/>
            </a:stretch>
          </p:blipFill>
          <p:spPr>
            <a:xfrm>
              <a:off x="3117779" y="296732"/>
              <a:ext cx="728542" cy="728542"/>
            </a:xfrm>
            <a:prstGeom prst="rect">
              <a:avLst/>
            </a:prstGeom>
          </p:spPr>
        </p:pic>
      </p:grpSp>
      <p:grpSp>
        <p:nvGrpSpPr>
          <p:cNvPr id="4" name="Group 3">
            <a:extLst>
              <a:ext uri="{FF2B5EF4-FFF2-40B4-BE49-F238E27FC236}">
                <a16:creationId xmlns:a16="http://schemas.microsoft.com/office/drawing/2014/main" id="{23105B10-D8EE-4B57-8297-DB7C319B8284}"/>
              </a:ext>
            </a:extLst>
          </p:cNvPr>
          <p:cNvGrpSpPr/>
          <p:nvPr/>
        </p:nvGrpSpPr>
        <p:grpSpPr>
          <a:xfrm>
            <a:off x="1463287" y="2729442"/>
            <a:ext cx="1285709" cy="395057"/>
            <a:chOff x="1907932" y="2479150"/>
            <a:chExt cx="1714278" cy="526743"/>
          </a:xfrm>
        </p:grpSpPr>
        <p:pic>
          <p:nvPicPr>
            <p:cNvPr id="2" name="Picture 1">
              <a:extLst>
                <a:ext uri="{FF2B5EF4-FFF2-40B4-BE49-F238E27FC236}">
                  <a16:creationId xmlns:a16="http://schemas.microsoft.com/office/drawing/2014/main" id="{69E2A0DB-49DE-4437-8D21-B5DAB753CA99}"/>
                </a:ext>
              </a:extLst>
            </p:cNvPr>
            <p:cNvPicPr>
              <a:picLocks noChangeAspect="1"/>
            </p:cNvPicPr>
            <p:nvPr/>
          </p:nvPicPr>
          <p:blipFill>
            <a:blip r:embed="rId9"/>
            <a:stretch>
              <a:fillRect/>
            </a:stretch>
          </p:blipFill>
          <p:spPr>
            <a:xfrm>
              <a:off x="1907932" y="2479150"/>
              <a:ext cx="477971" cy="526743"/>
            </a:xfrm>
            <a:prstGeom prst="rect">
              <a:avLst/>
            </a:prstGeom>
          </p:spPr>
        </p:pic>
        <p:sp>
          <p:nvSpPr>
            <p:cNvPr id="3" name="TextBox 2">
              <a:extLst>
                <a:ext uri="{FF2B5EF4-FFF2-40B4-BE49-F238E27FC236}">
                  <a16:creationId xmlns:a16="http://schemas.microsoft.com/office/drawing/2014/main" id="{32E50446-FE9F-45A9-A722-12D032E44288}"/>
                </a:ext>
              </a:extLst>
            </p:cNvPr>
            <p:cNvSpPr txBox="1"/>
            <p:nvPr/>
          </p:nvSpPr>
          <p:spPr>
            <a:xfrm>
              <a:off x="2337244" y="2563634"/>
              <a:ext cx="1284966" cy="400110"/>
            </a:xfrm>
            <a:prstGeom prst="rect">
              <a:avLst/>
            </a:prstGeom>
            <a:noFill/>
          </p:spPr>
          <p:txBody>
            <a:bodyPr wrap="none" rtlCol="0">
              <a:spAutoFit/>
            </a:bodyPr>
            <a:lstStyle/>
            <a:p>
              <a:pPr defTabSz="685800" fontAlgn="auto">
                <a:spcBef>
                  <a:spcPts val="0"/>
                </a:spcBef>
                <a:spcAft>
                  <a:spcPts val="0"/>
                </a:spcAft>
              </a:pPr>
              <a:r>
                <a:rPr lang="en-US" sz="1350" b="0" dirty="0">
                  <a:solidFill>
                    <a:prstClr val="black">
                      <a:lumMod val="75000"/>
                      <a:lumOff val="25000"/>
                    </a:prstClr>
                  </a:solidFill>
                  <a:latin typeface="Segoe UI" panose="020B0502040204020203" pitchFamily="34" charset="0"/>
                  <a:cs typeface="Segoe UI" panose="020B0502040204020203" pitchFamily="34" charset="0"/>
                </a:rPr>
                <a:t>MongoDB</a:t>
              </a:r>
            </a:p>
          </p:txBody>
        </p:sp>
      </p:grpSp>
    </p:spTree>
    <p:extLst>
      <p:ext uri="{BB962C8B-B14F-4D97-AF65-F5344CB8AC3E}">
        <p14:creationId xmlns:p14="http://schemas.microsoft.com/office/powerpoint/2010/main" val="244961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500"/>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717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857250"/>
            <a:ext cx="9144000" cy="5143500"/>
          </a:xfrm>
          <a:prstGeom prst="rect">
            <a:avLst/>
          </a:prstGeom>
          <a:solidFill>
            <a:schemeClr val="bg1"/>
          </a:solidFill>
          <a:ln>
            <a:noFill/>
          </a:ln>
          <a:effectLst/>
        </p:spPr>
      </p:sp>
      <p:sp>
        <p:nvSpPr>
          <p:cNvPr id="76"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7250"/>
            <a:ext cx="7306952" cy="51435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78"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7035252" cy="51435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498" name="Title 1"/>
          <p:cNvSpPr txBox="1">
            <a:spLocks/>
          </p:cNvSpPr>
          <p:nvPr/>
        </p:nvSpPr>
        <p:spPr>
          <a:xfrm>
            <a:off x="628650" y="1131094"/>
            <a:ext cx="3893344" cy="994172"/>
          </a:xfrm>
          <a:prstGeom prst="rect">
            <a:avLst/>
          </a:prstGeom>
        </p:spPr>
        <p:txBody>
          <a:bodyPr vert="horz" lIns="68580" tIns="34290" rIns="68580" bIns="3429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00" fontAlgn="auto">
              <a:spcAft>
                <a:spcPts val="0"/>
              </a:spcAft>
            </a:pPr>
            <a:r>
              <a:rPr lang="en-US" sz="3075" spc="-77" dirty="0">
                <a:solidFill>
                  <a:prstClr val="white"/>
                </a:solidFill>
                <a:latin typeface="Calibri Light" panose="020F0302020204030204"/>
              </a:rPr>
              <a:t>Retail – Product Catalog &amp; Order Processing</a:t>
            </a:r>
          </a:p>
        </p:txBody>
      </p:sp>
      <p:sp>
        <p:nvSpPr>
          <p:cNvPr id="499" name="TextBox 498"/>
          <p:cNvSpPr txBox="1"/>
          <p:nvPr/>
        </p:nvSpPr>
        <p:spPr>
          <a:xfrm>
            <a:off x="628650" y="2373187"/>
            <a:ext cx="4747000" cy="3116785"/>
          </a:xfrm>
          <a:prstGeom prst="rect">
            <a:avLst/>
          </a:prstGeom>
        </p:spPr>
        <p:txBody>
          <a:bodyPr vert="horz" lIns="68580" tIns="34290" rIns="68580" bIns="34290" rtlCol="0">
            <a:normAutofit/>
          </a:bodyPr>
          <a:lstStyle/>
          <a:p>
            <a:pPr indent="-171450" defTabSz="685800" fontAlgn="auto">
              <a:lnSpc>
                <a:spcPct val="90000"/>
              </a:lnSpc>
              <a:spcBef>
                <a:spcPts val="0"/>
              </a:spcBef>
              <a:spcAft>
                <a:spcPts val="450"/>
              </a:spcAft>
              <a:buFont typeface="Arial" panose="020B0604020202020204" pitchFamily="34" charset="0"/>
              <a:buChar char="•"/>
            </a:pPr>
            <a:r>
              <a:rPr lang="en-US" sz="1500" dirty="0">
                <a:solidFill>
                  <a:prstClr val="white"/>
                </a:solidFill>
                <a:latin typeface="Calibri" panose="020F0502020204030204"/>
                <a:cs typeface="+mn-cs"/>
              </a:rPr>
              <a:t>Business Needs:</a:t>
            </a:r>
          </a:p>
          <a:p>
            <a:pPr indent="-171450" defTabSz="685800" fontAlgn="auto">
              <a:lnSpc>
                <a:spcPct val="90000"/>
              </a:lnSpc>
              <a:spcBef>
                <a:spcPts val="0"/>
              </a:spcBef>
              <a:spcAft>
                <a:spcPts val="450"/>
              </a:spcAft>
              <a:buFont typeface="Arial" panose="020B0604020202020204" pitchFamily="34" charset="0"/>
              <a:buChar char="•"/>
            </a:pP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Elastic scale to handle seasonal traffic (e.g. Black Friday)</a:t>
            </a:r>
            <a:br>
              <a:rPr lang="en-US" sz="1500" b="0" dirty="0">
                <a:solidFill>
                  <a:prstClr val="white"/>
                </a:solidFill>
                <a:latin typeface="Calibri" panose="020F0502020204030204"/>
                <a:cs typeface="+mn-cs"/>
              </a:rPr>
            </a:b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Low-latency access across multiple geographies to support a global user-base and latency sensitive workloads (e.g. real-time personalization)</a:t>
            </a:r>
            <a:br>
              <a:rPr lang="en-US" sz="1500" b="0" dirty="0">
                <a:solidFill>
                  <a:prstClr val="white"/>
                </a:solidFill>
                <a:latin typeface="Calibri" panose="020F0502020204030204"/>
                <a:cs typeface="+mn-cs"/>
              </a:rPr>
            </a:b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Schema-agnostic storage and automatic indexing to handle diverse product catalogs, orders, and events</a:t>
            </a:r>
            <a:br>
              <a:rPr lang="en-US" sz="1500" b="0" dirty="0">
                <a:solidFill>
                  <a:prstClr val="white"/>
                </a:solidFill>
                <a:latin typeface="Calibri" panose="020F0502020204030204"/>
                <a:cs typeface="+mn-cs"/>
              </a:rPr>
            </a:b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High availability across multiple data centers</a:t>
            </a:r>
          </a:p>
          <a:p>
            <a:pPr marL="257175" indent="-171450" defTabSz="685800" fontAlgn="auto">
              <a:lnSpc>
                <a:spcPct val="90000"/>
              </a:lnSpc>
              <a:spcBef>
                <a:spcPts val="0"/>
              </a:spcBef>
              <a:spcAft>
                <a:spcPts val="450"/>
              </a:spcAft>
              <a:buFont typeface="Arial" panose="020B0604020202020204" pitchFamily="34" charset="0"/>
              <a:buChar char="•"/>
            </a:pPr>
            <a:endParaRPr lang="en-US" sz="1500" b="0" dirty="0">
              <a:solidFill>
                <a:prstClr val="white"/>
              </a:solidFill>
              <a:latin typeface="Calibri" panose="020F0502020204030204"/>
              <a:cs typeface="+mn-cs"/>
            </a:endParaRPr>
          </a:p>
        </p:txBody>
      </p:sp>
      <p:pic>
        <p:nvPicPr>
          <p:cNvPr id="18" name="Picture 4" descr="Image result for jet.com logo png"/>
          <p:cNvPicPr>
            <a:picLocks noChangeAspect="1" noChangeArrowheads="1"/>
          </p:cNvPicPr>
          <p:nvPr/>
        </p:nvPicPr>
        <p:blipFill rotWithShape="1">
          <a:blip r:embed="rId3">
            <a:extLst>
              <a:ext uri="{28A0092B-C50C-407E-A947-70E740481C1C}">
                <a14:useLocalDpi xmlns:a14="http://schemas.microsoft.com/office/drawing/2010/main" val="0"/>
              </a:ext>
            </a:extLst>
          </a:blip>
          <a:srcRect t="8875" r="29448" b="13133"/>
          <a:stretch/>
        </p:blipFill>
        <p:spPr bwMode="auto">
          <a:xfrm>
            <a:off x="7403254" y="2505136"/>
            <a:ext cx="1459550" cy="6712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assets.onestore.ms/cdnfiles/external/uhf/long/9a49a7e9d8e881327e81b9eb43dabc01de70a9bb/images/microsoft-gra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0273" y="1416002"/>
            <a:ext cx="2598368" cy="55335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Image result for sulekha.com logo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9293" y="3476058"/>
            <a:ext cx="1913751" cy="54733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tory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7351" y="5060778"/>
            <a:ext cx="1265693" cy="57968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sos">
            <a:extLst>
              <a:ext uri="{FF2B5EF4-FFF2-40B4-BE49-F238E27FC236}">
                <a16:creationId xmlns:a16="http://schemas.microsoft.com/office/drawing/2014/main" id="{7D23D3E8-9047-4598-890E-943F04B192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3902" y="4424424"/>
            <a:ext cx="1054749" cy="391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4176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195821" y="981635"/>
            <a:ext cx="8747990" cy="6751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Retail Product Catalogs</a:t>
            </a:r>
          </a:p>
        </p:txBody>
      </p:sp>
      <p:grpSp>
        <p:nvGrpSpPr>
          <p:cNvPr id="3" name="Group 2"/>
          <p:cNvGrpSpPr>
            <a:grpSpLocks noChangeAspect="1"/>
          </p:cNvGrpSpPr>
          <p:nvPr/>
        </p:nvGrpSpPr>
        <p:grpSpPr>
          <a:xfrm>
            <a:off x="1802819" y="2145042"/>
            <a:ext cx="5143500" cy="1909483"/>
            <a:chOff x="2403758" y="1717056"/>
            <a:chExt cx="7402458" cy="2720968"/>
          </a:xfrm>
        </p:grpSpPr>
        <p:sp>
          <p:nvSpPr>
            <p:cNvPr id="5" name="TextBox 4"/>
            <p:cNvSpPr txBox="1"/>
            <p:nvPr/>
          </p:nvSpPr>
          <p:spPr>
            <a:xfrm>
              <a:off x="3665932" y="2502544"/>
              <a:ext cx="1397833" cy="674307"/>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Web App </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(e-commerce app)</a:t>
              </a:r>
            </a:p>
          </p:txBody>
        </p:sp>
        <p:pic>
          <p:nvPicPr>
            <p:cNvPr id="6" name="Picture 5"/>
            <p:cNvPicPr>
              <a:picLocks noChangeAspect="1"/>
            </p:cNvPicPr>
            <p:nvPr/>
          </p:nvPicPr>
          <p:blipFill>
            <a:blip r:embed="rId3"/>
            <a:stretch>
              <a:fillRect/>
            </a:stretch>
          </p:blipFill>
          <p:spPr>
            <a:xfrm>
              <a:off x="4670990" y="3196790"/>
              <a:ext cx="662132" cy="566932"/>
            </a:xfrm>
            <a:prstGeom prst="rect">
              <a:avLst/>
            </a:prstGeom>
          </p:spPr>
        </p:pic>
        <p:sp>
          <p:nvSpPr>
            <p:cNvPr id="7" name="TextBox 6"/>
            <p:cNvSpPr txBox="1"/>
            <p:nvPr/>
          </p:nvSpPr>
          <p:spPr>
            <a:xfrm>
              <a:off x="6466469" y="2506472"/>
              <a:ext cx="1504388" cy="493397"/>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(product catalog)</a:t>
              </a:r>
            </a:p>
          </p:txBody>
        </p:sp>
        <p:sp>
          <p:nvSpPr>
            <p:cNvPr id="11" name="TextBox 10"/>
            <p:cNvSpPr txBox="1"/>
            <p:nvPr/>
          </p:nvSpPr>
          <p:spPr>
            <a:xfrm>
              <a:off x="6312548" y="3878882"/>
              <a:ext cx="1793923" cy="493397"/>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(session state)</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8734" y="1717056"/>
              <a:ext cx="780290" cy="780290"/>
            </a:xfrm>
            <a:prstGeom prst="rect">
              <a:avLst/>
            </a:prstGeom>
          </p:spPr>
        </p:pic>
        <p:sp>
          <p:nvSpPr>
            <p:cNvPr id="13" name="TextBox 12"/>
            <p:cNvSpPr txBox="1"/>
            <p:nvPr/>
          </p:nvSpPr>
          <p:spPr>
            <a:xfrm>
              <a:off x="8611543" y="2476108"/>
              <a:ext cx="1194673" cy="674307"/>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Search (full-text index)</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1911" y="1755849"/>
              <a:ext cx="780290" cy="780290"/>
            </a:xfrm>
            <a:prstGeom prst="rect">
              <a:avLst/>
            </a:prstGeom>
          </p:spPr>
        </p:pic>
        <p:cxnSp>
          <p:nvCxnSpPr>
            <p:cNvPr id="15" name="Elbow Connector 45"/>
            <p:cNvCxnSpPr>
              <a:cxnSpLocks/>
              <a:stCxn id="14" idx="3"/>
            </p:cNvCxnSpPr>
            <p:nvPr/>
          </p:nvCxnSpPr>
          <p:spPr>
            <a:xfrm>
              <a:off x="5392201" y="2145994"/>
              <a:ext cx="1427165" cy="1345520"/>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p:cNvCxnSpPr>
              <a:cxnSpLocks/>
              <a:stCxn id="14" idx="2"/>
              <a:endCxn id="6" idx="0"/>
            </p:cNvCxnSpPr>
            <p:nvPr/>
          </p:nvCxnSpPr>
          <p:spPr>
            <a:xfrm>
              <a:off x="5002056" y="2536139"/>
              <a:ext cx="0" cy="66065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p:cNvSpPr txBox="1"/>
            <p:nvPr/>
          </p:nvSpPr>
          <p:spPr>
            <a:xfrm>
              <a:off x="4310925" y="3763717"/>
              <a:ext cx="1382260" cy="674307"/>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Storage</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(logs, static catalog content)</a:t>
              </a:r>
            </a:p>
          </p:txBody>
        </p:sp>
        <p:pic>
          <p:nvPicPr>
            <p:cNvPr id="18" name="Picture 17"/>
            <p:cNvPicPr>
              <a:picLocks noChangeAspect="1"/>
            </p:cNvPicPr>
            <p:nvPr/>
          </p:nvPicPr>
          <p:blipFill>
            <a:blip r:embed="rId6"/>
            <a:stretch>
              <a:fillRect/>
            </a:stretch>
          </p:blipFill>
          <p:spPr>
            <a:xfrm>
              <a:off x="2403758" y="1864114"/>
              <a:ext cx="650738" cy="563760"/>
            </a:xfrm>
            <a:prstGeom prst="rect">
              <a:avLst/>
            </a:prstGeom>
          </p:spPr>
        </p:pic>
        <p:cxnSp>
          <p:nvCxnSpPr>
            <p:cNvPr id="19" name="Straight Arrow Connector 18"/>
            <p:cNvCxnSpPr>
              <a:stCxn id="18" idx="3"/>
              <a:endCxn id="14" idx="1"/>
            </p:cNvCxnSpPr>
            <p:nvPr/>
          </p:nvCxnSpPr>
          <p:spPr>
            <a:xfrm>
              <a:off x="3054496" y="2145994"/>
              <a:ext cx="1557415"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p:cNvCxnSpPr/>
            <p:nvPr/>
          </p:nvCxnSpPr>
          <p:spPr>
            <a:xfrm>
              <a:off x="5392201" y="2141466"/>
              <a:ext cx="1532861"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p:cNvCxnSpPr/>
            <p:nvPr/>
          </p:nvCxnSpPr>
          <p:spPr>
            <a:xfrm flipV="1">
              <a:off x="7478812" y="2107201"/>
              <a:ext cx="1339922" cy="1306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pic>
        <p:nvPicPr>
          <p:cNvPr id="22" name="Picture 21">
            <a:extLst>
              <a:ext uri="{FF2B5EF4-FFF2-40B4-BE49-F238E27FC236}">
                <a16:creationId xmlns:a16="http://schemas.microsoft.com/office/drawing/2014/main" id="{F0FFEE4B-7C65-45C9-8029-288DBD5E85D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53482" y="2209343"/>
            <a:ext cx="510504" cy="510504"/>
          </a:xfrm>
          <a:prstGeom prst="rect">
            <a:avLst/>
          </a:prstGeom>
        </p:spPr>
      </p:pic>
      <p:pic>
        <p:nvPicPr>
          <p:cNvPr id="23" name="Picture 22">
            <a:extLst>
              <a:ext uri="{FF2B5EF4-FFF2-40B4-BE49-F238E27FC236}">
                <a16:creationId xmlns:a16="http://schemas.microsoft.com/office/drawing/2014/main" id="{3B188957-D94B-43CB-9D5E-AB228B29763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43902" y="3132764"/>
            <a:ext cx="510504" cy="510504"/>
          </a:xfrm>
          <a:prstGeom prst="rect">
            <a:avLst/>
          </a:prstGeom>
        </p:spPr>
      </p:pic>
    </p:spTree>
    <p:extLst>
      <p:ext uri="{BB962C8B-B14F-4D97-AF65-F5344CB8AC3E}">
        <p14:creationId xmlns:p14="http://schemas.microsoft.com/office/powerpoint/2010/main" val="868705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195821" y="981635"/>
            <a:ext cx="8747990" cy="6751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Retail Order Processing Pipelines</a:t>
            </a:r>
          </a:p>
        </p:txBody>
      </p:sp>
      <p:grpSp>
        <p:nvGrpSpPr>
          <p:cNvPr id="44" name="Group 43">
            <a:extLst>
              <a:ext uri="{FF2B5EF4-FFF2-40B4-BE49-F238E27FC236}">
                <a16:creationId xmlns:a16="http://schemas.microsoft.com/office/drawing/2014/main" id="{2E87B353-3661-4FC4-9157-66735B700D45}"/>
              </a:ext>
            </a:extLst>
          </p:cNvPr>
          <p:cNvGrpSpPr/>
          <p:nvPr/>
        </p:nvGrpSpPr>
        <p:grpSpPr>
          <a:xfrm>
            <a:off x="2062680" y="2417711"/>
            <a:ext cx="5094574" cy="2520449"/>
            <a:chOff x="2311973" y="1766793"/>
            <a:chExt cx="6792765" cy="3360599"/>
          </a:xfrm>
        </p:grpSpPr>
        <p:sp>
          <p:nvSpPr>
            <p:cNvPr id="4" name="TextBox 3"/>
            <p:cNvSpPr txBox="1"/>
            <p:nvPr/>
          </p:nvSpPr>
          <p:spPr>
            <a:xfrm>
              <a:off x="2737920" y="1766793"/>
              <a:ext cx="2800288" cy="461665"/>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Functions</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(E-Commerce Checkout API)</a:t>
              </a:r>
            </a:p>
          </p:txBody>
        </p:sp>
        <p:cxnSp>
          <p:nvCxnSpPr>
            <p:cNvPr id="6" name="Straight Arrow Connector 5"/>
            <p:cNvCxnSpPr>
              <a:cxnSpLocks/>
            </p:cNvCxnSpPr>
            <p:nvPr/>
          </p:nvCxnSpPr>
          <p:spPr>
            <a:xfrm>
              <a:off x="4480878" y="2689337"/>
              <a:ext cx="1001389"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TextBox 9"/>
            <p:cNvSpPr txBox="1"/>
            <p:nvPr/>
          </p:nvSpPr>
          <p:spPr>
            <a:xfrm>
              <a:off x="5455357" y="1789273"/>
              <a:ext cx="1314559" cy="630941"/>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 (Order Event Store)</a:t>
              </a:r>
            </a:p>
          </p:txBody>
        </p:sp>
        <p:pic>
          <p:nvPicPr>
            <p:cNvPr id="24" name="Picture 23">
              <a:extLst>
                <a:ext uri="{FF2B5EF4-FFF2-40B4-BE49-F238E27FC236}">
                  <a16:creationId xmlns:a16="http://schemas.microsoft.com/office/drawing/2014/main" id="{1972C9DF-DC4A-4F70-8CE9-6248EC263401}"/>
                </a:ext>
              </a:extLst>
            </p:cNvPr>
            <p:cNvPicPr>
              <a:picLocks noChangeAspect="1"/>
            </p:cNvPicPr>
            <p:nvPr/>
          </p:nvPicPr>
          <p:blipFill>
            <a:blip r:embed="rId3"/>
            <a:stretch>
              <a:fillRect/>
            </a:stretch>
          </p:blipFill>
          <p:spPr>
            <a:xfrm>
              <a:off x="6759651" y="2150653"/>
              <a:ext cx="632169" cy="1377650"/>
            </a:xfrm>
            <a:prstGeom prst="rect">
              <a:avLst/>
            </a:prstGeom>
          </p:spPr>
        </p:pic>
        <p:cxnSp>
          <p:nvCxnSpPr>
            <p:cNvPr id="29" name="Straight Arrow Connector 28">
              <a:extLst>
                <a:ext uri="{FF2B5EF4-FFF2-40B4-BE49-F238E27FC236}">
                  <a16:creationId xmlns:a16="http://schemas.microsoft.com/office/drawing/2014/main" id="{4EC139EA-2BBB-4EBC-B3D5-1AC24965BA60}"/>
                </a:ext>
              </a:extLst>
            </p:cNvPr>
            <p:cNvCxnSpPr>
              <a:cxnSpLocks/>
            </p:cNvCxnSpPr>
            <p:nvPr/>
          </p:nvCxnSpPr>
          <p:spPr>
            <a:xfrm flipH="1">
              <a:off x="5042728" y="3672646"/>
              <a:ext cx="1358960" cy="4588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8" name="Picture 17">
              <a:extLst>
                <a:ext uri="{FF2B5EF4-FFF2-40B4-BE49-F238E27FC236}">
                  <a16:creationId xmlns:a16="http://schemas.microsoft.com/office/drawing/2014/main" id="{9B8367B7-EDD9-415A-A4FE-FCE12352B0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8182" y="4144668"/>
              <a:ext cx="516032" cy="516032"/>
            </a:xfrm>
            <a:prstGeom prst="rect">
              <a:avLst/>
            </a:prstGeom>
          </p:spPr>
        </p:pic>
        <p:sp>
          <p:nvSpPr>
            <p:cNvPr id="32" name="TextBox 31">
              <a:extLst>
                <a:ext uri="{FF2B5EF4-FFF2-40B4-BE49-F238E27FC236}">
                  <a16:creationId xmlns:a16="http://schemas.microsoft.com/office/drawing/2014/main" id="{B3381D14-C909-48FA-A01B-ABDC7E8C36C1}"/>
                </a:ext>
              </a:extLst>
            </p:cNvPr>
            <p:cNvSpPr txBox="1"/>
            <p:nvPr/>
          </p:nvSpPr>
          <p:spPr>
            <a:xfrm>
              <a:off x="3737236" y="4665727"/>
              <a:ext cx="1557924" cy="461665"/>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Functions</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(Microservice 1: Tax)</a:t>
              </a:r>
            </a:p>
          </p:txBody>
        </p:sp>
        <p:pic>
          <p:nvPicPr>
            <p:cNvPr id="36" name="Picture 35">
              <a:extLst>
                <a:ext uri="{FF2B5EF4-FFF2-40B4-BE49-F238E27FC236}">
                  <a16:creationId xmlns:a16="http://schemas.microsoft.com/office/drawing/2014/main" id="{55A7871A-42E0-4060-BC87-3AAD98B92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7110" y="4144668"/>
              <a:ext cx="516032" cy="516032"/>
            </a:xfrm>
            <a:prstGeom prst="rect">
              <a:avLst/>
            </a:prstGeom>
          </p:spPr>
        </p:pic>
        <p:sp>
          <p:nvSpPr>
            <p:cNvPr id="37" name="TextBox 36">
              <a:extLst>
                <a:ext uri="{FF2B5EF4-FFF2-40B4-BE49-F238E27FC236}">
                  <a16:creationId xmlns:a16="http://schemas.microsoft.com/office/drawing/2014/main" id="{32B2BF54-F8C0-4641-9326-F78CDE9B5CA4}"/>
                </a:ext>
              </a:extLst>
            </p:cNvPr>
            <p:cNvSpPr txBox="1"/>
            <p:nvPr/>
          </p:nvSpPr>
          <p:spPr>
            <a:xfrm>
              <a:off x="5086908" y="4660700"/>
              <a:ext cx="1896437" cy="461665"/>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Functions</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(Microservice 2: Payment)</a:t>
              </a:r>
            </a:p>
          </p:txBody>
        </p:sp>
        <p:pic>
          <p:nvPicPr>
            <p:cNvPr id="38" name="Picture 37">
              <a:extLst>
                <a:ext uri="{FF2B5EF4-FFF2-40B4-BE49-F238E27FC236}">
                  <a16:creationId xmlns:a16="http://schemas.microsoft.com/office/drawing/2014/main" id="{6FC757F6-B8D9-46F0-A7CC-F277E79DDF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8504" y="4131471"/>
              <a:ext cx="516032" cy="516032"/>
            </a:xfrm>
            <a:prstGeom prst="rect">
              <a:avLst/>
            </a:prstGeom>
          </p:spPr>
        </p:pic>
        <p:sp>
          <p:nvSpPr>
            <p:cNvPr id="39" name="TextBox 38">
              <a:extLst>
                <a:ext uri="{FF2B5EF4-FFF2-40B4-BE49-F238E27FC236}">
                  <a16:creationId xmlns:a16="http://schemas.microsoft.com/office/drawing/2014/main" id="{C4E5E5BD-DE66-451D-AF81-C05A80383166}"/>
                </a:ext>
              </a:extLst>
            </p:cNvPr>
            <p:cNvSpPr txBox="1"/>
            <p:nvPr/>
          </p:nvSpPr>
          <p:spPr>
            <a:xfrm>
              <a:off x="7208301" y="4647503"/>
              <a:ext cx="1896437" cy="461665"/>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Functions</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(Microservice N: </a:t>
              </a:r>
              <a:r>
                <a:rPr lang="en-US" sz="825" b="0" dirty="0" err="1">
                  <a:solidFill>
                    <a:prstClr val="black"/>
                  </a:solidFill>
                  <a:latin typeface="Segoe UI Light" panose="020B0502040204020203" pitchFamily="34" charset="0"/>
                  <a:cs typeface="Segoe UI Light" panose="020B0502040204020203" pitchFamily="34" charset="0"/>
                </a:rPr>
                <a:t>Fufillment</a:t>
              </a:r>
              <a:r>
                <a:rPr lang="en-US" sz="825" b="0" dirty="0">
                  <a:solidFill>
                    <a:prstClr val="black"/>
                  </a:solidFill>
                  <a:latin typeface="Segoe UI Light" panose="020B0502040204020203" pitchFamily="34" charset="0"/>
                  <a:cs typeface="Segoe UI Light" panose="020B0502040204020203" pitchFamily="34" charset="0"/>
                </a:rPr>
                <a:t>)</a:t>
              </a:r>
            </a:p>
          </p:txBody>
        </p:sp>
        <p:sp>
          <p:nvSpPr>
            <p:cNvPr id="31" name="TextBox 30">
              <a:extLst>
                <a:ext uri="{FF2B5EF4-FFF2-40B4-BE49-F238E27FC236}">
                  <a16:creationId xmlns:a16="http://schemas.microsoft.com/office/drawing/2014/main" id="{27400B19-C5A3-4910-8EA9-E76AF912F577}"/>
                </a:ext>
              </a:extLst>
            </p:cNvPr>
            <p:cNvSpPr txBox="1"/>
            <p:nvPr/>
          </p:nvSpPr>
          <p:spPr>
            <a:xfrm>
              <a:off x="6850470" y="4286341"/>
              <a:ext cx="573235" cy="400109"/>
            </a:xfrm>
            <a:prstGeom prst="rect">
              <a:avLst/>
            </a:prstGeom>
            <a:noFill/>
          </p:spPr>
          <p:txBody>
            <a:bodyPr wrap="none" rtlCol="0">
              <a:spAutoFit/>
            </a:bodyPr>
            <a:lstStyle/>
            <a:p>
              <a:pPr defTabSz="685800" fontAlgn="auto">
                <a:spcBef>
                  <a:spcPts val="0"/>
                </a:spcBef>
                <a:spcAft>
                  <a:spcPts val="0"/>
                </a:spcAft>
              </a:pPr>
              <a:r>
                <a:rPr lang="en-US" sz="1350" b="0" dirty="0">
                  <a:solidFill>
                    <a:prstClr val="black"/>
                  </a:solidFill>
                  <a:latin typeface="Calibri" panose="020F0502020204030204"/>
                  <a:cs typeface="+mn-cs"/>
                </a:rPr>
                <a:t>. . . </a:t>
              </a:r>
            </a:p>
          </p:txBody>
        </p:sp>
        <p:cxnSp>
          <p:nvCxnSpPr>
            <p:cNvPr id="43" name="Straight Arrow Connector 42">
              <a:extLst>
                <a:ext uri="{FF2B5EF4-FFF2-40B4-BE49-F238E27FC236}">
                  <a16:creationId xmlns:a16="http://schemas.microsoft.com/office/drawing/2014/main" id="{43971906-BC73-4ABF-98B3-77B03402036A}"/>
                </a:ext>
              </a:extLst>
            </p:cNvPr>
            <p:cNvCxnSpPr>
              <a:cxnSpLocks/>
            </p:cNvCxnSpPr>
            <p:nvPr/>
          </p:nvCxnSpPr>
          <p:spPr>
            <a:xfrm flipH="1">
              <a:off x="6274940" y="3762087"/>
              <a:ext cx="226420" cy="31054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D50D87CA-6CD5-4141-8222-60B682CEF6DA}"/>
                </a:ext>
              </a:extLst>
            </p:cNvPr>
            <p:cNvCxnSpPr>
              <a:cxnSpLocks/>
            </p:cNvCxnSpPr>
            <p:nvPr/>
          </p:nvCxnSpPr>
          <p:spPr>
            <a:xfrm>
              <a:off x="7499062" y="3752385"/>
              <a:ext cx="334650" cy="320248"/>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a:extLst>
                <a:ext uri="{FF2B5EF4-FFF2-40B4-BE49-F238E27FC236}">
                  <a16:creationId xmlns:a16="http://schemas.microsoft.com/office/drawing/2014/main" id="{E295FE46-FA04-4D2D-9DF5-70513F7F1D63}"/>
                </a:ext>
              </a:extLst>
            </p:cNvPr>
            <p:cNvCxnSpPr>
              <a:cxnSpLocks/>
            </p:cNvCxnSpPr>
            <p:nvPr/>
          </p:nvCxnSpPr>
          <p:spPr>
            <a:xfrm flipV="1">
              <a:off x="4958518" y="3543034"/>
              <a:ext cx="1333780" cy="40549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Straight Arrow Connector 61">
              <a:extLst>
                <a:ext uri="{FF2B5EF4-FFF2-40B4-BE49-F238E27FC236}">
                  <a16:creationId xmlns:a16="http://schemas.microsoft.com/office/drawing/2014/main" id="{EB87F840-776E-4725-9AE0-24C06CBCE525}"/>
                </a:ext>
              </a:extLst>
            </p:cNvPr>
            <p:cNvCxnSpPr>
              <a:cxnSpLocks/>
            </p:cNvCxnSpPr>
            <p:nvPr/>
          </p:nvCxnSpPr>
          <p:spPr>
            <a:xfrm flipV="1">
              <a:off x="6478296" y="3772732"/>
              <a:ext cx="196059" cy="29990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77BD91F1-9049-429D-A154-F1EA4B4EA3FF}"/>
                </a:ext>
              </a:extLst>
            </p:cNvPr>
            <p:cNvCxnSpPr>
              <a:cxnSpLocks/>
            </p:cNvCxnSpPr>
            <p:nvPr/>
          </p:nvCxnSpPr>
          <p:spPr>
            <a:xfrm flipH="1" flipV="1">
              <a:off x="7633900" y="3653017"/>
              <a:ext cx="319759" cy="29550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6" name="Picture 25">
              <a:extLst>
                <a:ext uri="{FF2B5EF4-FFF2-40B4-BE49-F238E27FC236}">
                  <a16:creationId xmlns:a16="http://schemas.microsoft.com/office/drawing/2014/main" id="{8516C8D3-4BA9-4460-9E14-7752B3414F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0048" y="2431321"/>
              <a:ext cx="516032" cy="516032"/>
            </a:xfrm>
            <a:prstGeom prst="rect">
              <a:avLst/>
            </a:prstGeom>
          </p:spPr>
        </p:pic>
        <p:cxnSp>
          <p:nvCxnSpPr>
            <p:cNvPr id="27" name="Straight Arrow Connector 26">
              <a:extLst>
                <a:ext uri="{FF2B5EF4-FFF2-40B4-BE49-F238E27FC236}">
                  <a16:creationId xmlns:a16="http://schemas.microsoft.com/office/drawing/2014/main" id="{FB63C418-67E1-49C2-89FD-DCD95D57A6E8}"/>
                </a:ext>
              </a:extLst>
            </p:cNvPr>
            <p:cNvCxnSpPr>
              <a:cxnSpLocks/>
            </p:cNvCxnSpPr>
            <p:nvPr/>
          </p:nvCxnSpPr>
          <p:spPr>
            <a:xfrm>
              <a:off x="3002913" y="2678516"/>
              <a:ext cx="786723"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0" name="Picture 29">
              <a:extLst>
                <a:ext uri="{FF2B5EF4-FFF2-40B4-BE49-F238E27FC236}">
                  <a16:creationId xmlns:a16="http://schemas.microsoft.com/office/drawing/2014/main" id="{1A80CCDA-EDD5-49F4-9EF3-B8B67C06DDE3}"/>
                </a:ext>
              </a:extLst>
            </p:cNvPr>
            <p:cNvPicPr>
              <a:picLocks noChangeAspect="1"/>
            </p:cNvPicPr>
            <p:nvPr/>
          </p:nvPicPr>
          <p:blipFill>
            <a:blip r:embed="rId5"/>
            <a:stretch>
              <a:fillRect/>
            </a:stretch>
          </p:blipFill>
          <p:spPr>
            <a:xfrm>
              <a:off x="2311973" y="2420204"/>
              <a:ext cx="551989" cy="478210"/>
            </a:xfrm>
            <a:prstGeom prst="rect">
              <a:avLst/>
            </a:prstGeom>
          </p:spPr>
        </p:pic>
        <p:pic>
          <p:nvPicPr>
            <p:cNvPr id="33" name="Graphic 32" descr="Shopping cart">
              <a:extLst>
                <a:ext uri="{FF2B5EF4-FFF2-40B4-BE49-F238E27FC236}">
                  <a16:creationId xmlns:a16="http://schemas.microsoft.com/office/drawing/2014/main" id="{53E4B91A-5DA3-4FE4-9E3C-25FA6CCDD8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8753" y="2573232"/>
              <a:ext cx="266246" cy="266246"/>
            </a:xfrm>
            <a:prstGeom prst="rect">
              <a:avLst/>
            </a:prstGeom>
          </p:spPr>
        </p:pic>
        <p:pic>
          <p:nvPicPr>
            <p:cNvPr id="9" name="Graphic 8">
              <a:extLst>
                <a:ext uri="{FF2B5EF4-FFF2-40B4-BE49-F238E27FC236}">
                  <a16:creationId xmlns:a16="http://schemas.microsoft.com/office/drawing/2014/main" id="{E4416368-937D-4589-9280-73AC64EA003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73464" y="2310815"/>
              <a:ext cx="859869" cy="791079"/>
            </a:xfrm>
            <a:prstGeom prst="rect">
              <a:avLst/>
            </a:prstGeom>
          </p:spPr>
        </p:pic>
      </p:grpSp>
    </p:spTree>
    <p:extLst>
      <p:ext uri="{BB962C8B-B14F-4D97-AF65-F5344CB8AC3E}">
        <p14:creationId xmlns:p14="http://schemas.microsoft.com/office/powerpoint/2010/main" val="1654777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5A3777E1-0452-4889-9093-432098573143}"/>
              </a:ext>
            </a:extLst>
          </p:cNvPr>
          <p:cNvSpPr/>
          <p:nvPr/>
        </p:nvSpPr>
        <p:spPr>
          <a:xfrm>
            <a:off x="3456965" y="3612059"/>
            <a:ext cx="3316553" cy="2040822"/>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defTabSz="685800" fontAlgn="auto">
              <a:spcBef>
                <a:spcPts val="0"/>
              </a:spcBef>
              <a:spcAft>
                <a:spcPts val="0"/>
              </a:spcAft>
            </a:pPr>
            <a:endParaRPr lang="en-US" sz="1350" b="0">
              <a:solidFill>
                <a:prstClr val="black"/>
              </a:solidFill>
              <a:latin typeface="Calibri" panose="020F0502020204030204"/>
            </a:endParaRPr>
          </a:p>
        </p:txBody>
      </p:sp>
      <p:sp>
        <p:nvSpPr>
          <p:cNvPr id="74" name="Rectangle 73">
            <a:extLst>
              <a:ext uri="{FF2B5EF4-FFF2-40B4-BE49-F238E27FC236}">
                <a16:creationId xmlns:a16="http://schemas.microsoft.com/office/drawing/2014/main" id="{72D1AEC0-D7C7-4696-A8F5-43A308AD36D6}"/>
              </a:ext>
            </a:extLst>
          </p:cNvPr>
          <p:cNvSpPr/>
          <p:nvPr/>
        </p:nvSpPr>
        <p:spPr>
          <a:xfrm>
            <a:off x="3456965" y="1904028"/>
            <a:ext cx="3316553" cy="1243348"/>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defTabSz="685800" fontAlgn="auto">
              <a:spcBef>
                <a:spcPts val="0"/>
              </a:spcBef>
              <a:spcAft>
                <a:spcPts val="0"/>
              </a:spcAft>
            </a:pPr>
            <a:endParaRPr lang="en-US" sz="1350" b="0">
              <a:solidFill>
                <a:prstClr val="black"/>
              </a:solidFill>
              <a:latin typeface="Calibri" panose="020F0502020204030204"/>
            </a:endParaRPr>
          </a:p>
        </p:txBody>
      </p:sp>
      <p:sp>
        <p:nvSpPr>
          <p:cNvPr id="35" name="Title 1"/>
          <p:cNvSpPr txBox="1">
            <a:spLocks/>
          </p:cNvSpPr>
          <p:nvPr/>
        </p:nvSpPr>
        <p:spPr>
          <a:xfrm>
            <a:off x="195821" y="981635"/>
            <a:ext cx="8747990" cy="6751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Real-time Recommendations</a:t>
            </a:r>
          </a:p>
        </p:txBody>
      </p:sp>
      <p:cxnSp>
        <p:nvCxnSpPr>
          <p:cNvPr id="49" name="Straight Arrow Connector 48"/>
          <p:cNvCxnSpPr>
            <a:cxnSpLocks/>
          </p:cNvCxnSpPr>
          <p:nvPr/>
        </p:nvCxnSpPr>
        <p:spPr>
          <a:xfrm>
            <a:off x="2484705" y="3147375"/>
            <a:ext cx="455995"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5" name="TextBox 84"/>
          <p:cNvSpPr txBox="1"/>
          <p:nvPr/>
        </p:nvSpPr>
        <p:spPr>
          <a:xfrm>
            <a:off x="4093315" y="2695971"/>
            <a:ext cx="3076170"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(distributed model store)</a:t>
            </a:r>
          </a:p>
        </p:txBody>
      </p:sp>
      <p:sp>
        <p:nvSpPr>
          <p:cNvPr id="89" name="TextBox 88"/>
          <p:cNvSpPr txBox="1"/>
          <p:nvPr/>
        </p:nvSpPr>
        <p:spPr>
          <a:xfrm>
            <a:off x="2712702" y="3398892"/>
            <a:ext cx="1219210" cy="346249"/>
          </a:xfrm>
          <a:prstGeom prst="rect">
            <a:avLst/>
          </a:prstGeom>
          <a:solidFill>
            <a:schemeClr val="bg1"/>
          </a:solid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ASOS.com</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(Product Details Page)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936" y="3790201"/>
            <a:ext cx="453324" cy="453323"/>
          </a:xfrm>
          <a:prstGeom prst="rect">
            <a:avLst/>
          </a:prstGeom>
        </p:spPr>
      </p:pic>
      <p:cxnSp>
        <p:nvCxnSpPr>
          <p:cNvPr id="48" name="Straight Arrow Connector 47"/>
          <p:cNvCxnSpPr>
            <a:cxnSpLocks/>
          </p:cNvCxnSpPr>
          <p:nvPr/>
        </p:nvCxnSpPr>
        <p:spPr>
          <a:xfrm>
            <a:off x="4737737" y="4005101"/>
            <a:ext cx="433798"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3" name="TextBox 62"/>
          <p:cNvSpPr txBox="1"/>
          <p:nvPr/>
        </p:nvSpPr>
        <p:spPr>
          <a:xfrm>
            <a:off x="3861776" y="4287477"/>
            <a:ext cx="947958" cy="219291"/>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Event Hub</a:t>
            </a:r>
          </a:p>
        </p:txBody>
      </p:sp>
      <p:sp>
        <p:nvSpPr>
          <p:cNvPr id="65" name="TextBox 64"/>
          <p:cNvSpPr txBox="1"/>
          <p:nvPr/>
        </p:nvSpPr>
        <p:spPr>
          <a:xfrm>
            <a:off x="4840781" y="4255386"/>
            <a:ext cx="1846081"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Data Lake Storage</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(offline raw data)</a:t>
            </a:r>
          </a:p>
        </p:txBody>
      </p:sp>
      <p:pic>
        <p:nvPicPr>
          <p:cNvPr id="27" name="Picture 26"/>
          <p:cNvPicPr>
            <a:picLocks noChangeAspect="1"/>
          </p:cNvPicPr>
          <p:nvPr/>
        </p:nvPicPr>
        <p:blipFill>
          <a:blip r:embed="rId4"/>
          <a:stretch>
            <a:fillRect/>
          </a:stretch>
        </p:blipFill>
        <p:spPr>
          <a:xfrm>
            <a:off x="3032567" y="2918866"/>
            <a:ext cx="544482" cy="471707"/>
          </a:xfrm>
          <a:prstGeom prst="rect">
            <a:avLst/>
          </a:prstGeom>
        </p:spPr>
      </p:pic>
      <p:cxnSp>
        <p:nvCxnSpPr>
          <p:cNvPr id="31" name="Straight Arrow Connector 41"/>
          <p:cNvCxnSpPr>
            <a:cxnSpLocks/>
          </p:cNvCxnSpPr>
          <p:nvPr/>
        </p:nvCxnSpPr>
        <p:spPr>
          <a:xfrm>
            <a:off x="3299530" y="3726636"/>
            <a:ext cx="688721" cy="271726"/>
          </a:xfrm>
          <a:prstGeom prst="bentConnector3">
            <a:avLst>
              <a:gd name="adj1" fmla="val -51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3" name="Picture 22">
            <a:extLst>
              <a:ext uri="{FF2B5EF4-FFF2-40B4-BE49-F238E27FC236}">
                <a16:creationId xmlns:a16="http://schemas.microsoft.com/office/drawing/2014/main" id="{63CEF033-3F08-4DCD-8DD8-7EC41DB3AB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76148" y="2155120"/>
            <a:ext cx="510504" cy="510504"/>
          </a:xfrm>
          <a:prstGeom prst="rect">
            <a:avLst/>
          </a:prstGeom>
        </p:spPr>
      </p:pic>
      <p:pic>
        <p:nvPicPr>
          <p:cNvPr id="24" name="Picture 23">
            <a:extLst>
              <a:ext uri="{FF2B5EF4-FFF2-40B4-BE49-F238E27FC236}">
                <a16:creationId xmlns:a16="http://schemas.microsoft.com/office/drawing/2014/main" id="{E01E027C-B82A-4C8A-A982-11EBBAA14C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506" y="3728273"/>
            <a:ext cx="992224" cy="520918"/>
          </a:xfrm>
          <a:prstGeom prst="rect">
            <a:avLst/>
          </a:prstGeom>
        </p:spPr>
      </p:pic>
      <p:sp>
        <p:nvSpPr>
          <p:cNvPr id="25" name="TextBox 24">
            <a:extLst>
              <a:ext uri="{FF2B5EF4-FFF2-40B4-BE49-F238E27FC236}">
                <a16:creationId xmlns:a16="http://schemas.microsoft.com/office/drawing/2014/main" id="{9C1B3F7D-B30B-4F47-9C8E-E1CC6809D4C9}"/>
              </a:ext>
            </a:extLst>
          </p:cNvPr>
          <p:cNvSpPr txBox="1"/>
          <p:nvPr/>
        </p:nvSpPr>
        <p:spPr>
          <a:xfrm>
            <a:off x="4563260" y="5213095"/>
            <a:ext cx="1827100" cy="219291"/>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Apache Spark on Azure HDInsight</a:t>
            </a:r>
          </a:p>
        </p:txBody>
      </p:sp>
      <p:pic>
        <p:nvPicPr>
          <p:cNvPr id="26" name="Picture 25">
            <a:extLst>
              <a:ext uri="{FF2B5EF4-FFF2-40B4-BE49-F238E27FC236}">
                <a16:creationId xmlns:a16="http://schemas.microsoft.com/office/drawing/2014/main" id="{5402EEDA-9EB6-42C1-B447-51C8DFF419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7784" y="4748121"/>
            <a:ext cx="524725" cy="524725"/>
          </a:xfrm>
          <a:prstGeom prst="rect">
            <a:avLst/>
          </a:prstGeom>
        </p:spPr>
      </p:pic>
      <p:pic>
        <p:nvPicPr>
          <p:cNvPr id="28" name="Picture 2" descr="spark-logo-trademark.png (376×200)">
            <a:extLst>
              <a:ext uri="{FF2B5EF4-FFF2-40B4-BE49-F238E27FC236}">
                <a16:creationId xmlns:a16="http://schemas.microsoft.com/office/drawing/2014/main" id="{B7F6519C-2086-4F3E-A3EE-7195D4AC61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6109" y="4856527"/>
            <a:ext cx="512253" cy="2724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BF2191E-79A4-4ED2-84F0-57DFE0217974}"/>
              </a:ext>
            </a:extLst>
          </p:cNvPr>
          <p:cNvSpPr txBox="1"/>
          <p:nvPr/>
        </p:nvSpPr>
        <p:spPr>
          <a:xfrm>
            <a:off x="5305542" y="4878363"/>
            <a:ext cx="271228"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cs typeface="+mn-cs"/>
              </a:rPr>
              <a:t>+</a:t>
            </a:r>
          </a:p>
        </p:txBody>
      </p:sp>
      <p:pic>
        <p:nvPicPr>
          <p:cNvPr id="29" name="Graphic 28">
            <a:extLst>
              <a:ext uri="{FF2B5EF4-FFF2-40B4-BE49-F238E27FC236}">
                <a16:creationId xmlns:a16="http://schemas.microsoft.com/office/drawing/2014/main" id="{1E194BA2-559D-46EB-9D2C-EBC09778695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11709" y="3027538"/>
            <a:ext cx="357188" cy="357188"/>
          </a:xfrm>
          <a:prstGeom prst="rect">
            <a:avLst/>
          </a:prstGeom>
        </p:spPr>
      </p:pic>
      <p:pic>
        <p:nvPicPr>
          <p:cNvPr id="6" name="Graphic 5">
            <a:extLst>
              <a:ext uri="{FF2B5EF4-FFF2-40B4-BE49-F238E27FC236}">
                <a16:creationId xmlns:a16="http://schemas.microsoft.com/office/drawing/2014/main" id="{F684658B-BC63-42F0-8C96-F90CC6AD38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93315" y="2201135"/>
            <a:ext cx="469945" cy="469945"/>
          </a:xfrm>
          <a:prstGeom prst="rect">
            <a:avLst/>
          </a:prstGeom>
        </p:spPr>
      </p:pic>
      <p:pic>
        <p:nvPicPr>
          <p:cNvPr id="7" name="Picture 6">
            <a:extLst>
              <a:ext uri="{FF2B5EF4-FFF2-40B4-BE49-F238E27FC236}">
                <a16:creationId xmlns:a16="http://schemas.microsoft.com/office/drawing/2014/main" id="{E1D17581-CF58-4F69-9F93-D5823B052BBD}"/>
              </a:ext>
            </a:extLst>
          </p:cNvPr>
          <p:cNvPicPr>
            <a:picLocks noChangeAspect="1"/>
          </p:cNvPicPr>
          <p:nvPr/>
        </p:nvPicPr>
        <p:blipFill>
          <a:blip r:embed="rId13"/>
          <a:stretch>
            <a:fillRect/>
          </a:stretch>
        </p:blipFill>
        <p:spPr>
          <a:xfrm>
            <a:off x="611094" y="4137450"/>
            <a:ext cx="2021345" cy="907628"/>
          </a:xfrm>
          <a:prstGeom prst="rect">
            <a:avLst/>
          </a:prstGeom>
          <a:ln>
            <a:solidFill>
              <a:schemeClr val="tx1"/>
            </a:solidFill>
          </a:ln>
        </p:spPr>
      </p:pic>
      <p:sp>
        <p:nvSpPr>
          <p:cNvPr id="11" name="Right Brace 10">
            <a:extLst>
              <a:ext uri="{FF2B5EF4-FFF2-40B4-BE49-F238E27FC236}">
                <a16:creationId xmlns:a16="http://schemas.microsoft.com/office/drawing/2014/main" id="{93B0C64B-4320-48D3-A7E1-B48603280382}"/>
              </a:ext>
            </a:extLst>
          </p:cNvPr>
          <p:cNvSpPr/>
          <p:nvPr/>
        </p:nvSpPr>
        <p:spPr>
          <a:xfrm rot="16200000">
            <a:off x="1490113" y="2957526"/>
            <a:ext cx="178905" cy="2105746"/>
          </a:xfrm>
          <a:prstGeom prst="rightBrace">
            <a:avLst>
              <a:gd name="adj1" fmla="val 8333"/>
              <a:gd name="adj2" fmla="val 77612"/>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auto">
              <a:spcBef>
                <a:spcPts val="0"/>
              </a:spcBef>
              <a:spcAft>
                <a:spcPts val="0"/>
              </a:spcAft>
            </a:pPr>
            <a:endParaRPr lang="en-US" sz="1350" b="0">
              <a:solidFill>
                <a:prstClr val="black"/>
              </a:solidFill>
              <a:latin typeface="Calibri" panose="020F0502020204030204"/>
            </a:endParaRPr>
          </a:p>
        </p:txBody>
      </p:sp>
      <p:cxnSp>
        <p:nvCxnSpPr>
          <p:cNvPr id="13" name="Straight Connector 12">
            <a:extLst>
              <a:ext uri="{FF2B5EF4-FFF2-40B4-BE49-F238E27FC236}">
                <a16:creationId xmlns:a16="http://schemas.microsoft.com/office/drawing/2014/main" id="{86FA69F3-AAC1-40B5-9A57-90D70DA19223}"/>
              </a:ext>
            </a:extLst>
          </p:cNvPr>
          <p:cNvCxnSpPr>
            <a:cxnSpLocks/>
            <a:stCxn id="89" idx="1"/>
            <a:endCxn id="11" idx="1"/>
          </p:cNvCxnSpPr>
          <p:nvPr/>
        </p:nvCxnSpPr>
        <p:spPr>
          <a:xfrm flipH="1">
            <a:off x="2161005" y="3572017"/>
            <a:ext cx="551697" cy="34892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9CD829A-7CF2-4DE4-AF34-CFE136686BA3}"/>
              </a:ext>
            </a:extLst>
          </p:cNvPr>
          <p:cNvSpPr txBox="1"/>
          <p:nvPr/>
        </p:nvSpPr>
        <p:spPr>
          <a:xfrm>
            <a:off x="5809423" y="3384726"/>
            <a:ext cx="2161760" cy="346249"/>
          </a:xfrm>
          <a:prstGeom prst="rect">
            <a:avLst/>
          </a:prstGeom>
          <a:solidFill>
            <a:schemeClr val="bg1"/>
          </a:solid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Data Factory</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(scheduled job to refresh persisted models)</a:t>
            </a:r>
          </a:p>
        </p:txBody>
      </p:sp>
      <p:cxnSp>
        <p:nvCxnSpPr>
          <p:cNvPr id="38" name="Straight Arrow Connector 37">
            <a:extLst>
              <a:ext uri="{FF2B5EF4-FFF2-40B4-BE49-F238E27FC236}">
                <a16:creationId xmlns:a16="http://schemas.microsoft.com/office/drawing/2014/main" id="{58FA7D25-853A-4E79-9061-209DEAED4412}"/>
              </a:ext>
            </a:extLst>
          </p:cNvPr>
          <p:cNvCxnSpPr>
            <a:cxnSpLocks/>
            <a:stCxn id="24" idx="3"/>
          </p:cNvCxnSpPr>
          <p:nvPr/>
        </p:nvCxnSpPr>
        <p:spPr>
          <a:xfrm flipV="1">
            <a:off x="6197729" y="3765623"/>
            <a:ext cx="513980" cy="22310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8A13D471-3FF9-456A-81BE-E2309FD6709A}"/>
              </a:ext>
            </a:extLst>
          </p:cNvPr>
          <p:cNvCxnSpPr>
            <a:cxnSpLocks/>
          </p:cNvCxnSpPr>
          <p:nvPr/>
        </p:nvCxnSpPr>
        <p:spPr>
          <a:xfrm flipH="1" flipV="1">
            <a:off x="6200100" y="2625925"/>
            <a:ext cx="428219" cy="28776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1">
            <a:extLst>
              <a:ext uri="{FF2B5EF4-FFF2-40B4-BE49-F238E27FC236}">
                <a16:creationId xmlns:a16="http://schemas.microsoft.com/office/drawing/2014/main" id="{31B900EF-DD0B-4013-9C25-7FF7FEAEF621}"/>
              </a:ext>
            </a:extLst>
          </p:cNvPr>
          <p:cNvCxnSpPr>
            <a:cxnSpLocks/>
          </p:cNvCxnSpPr>
          <p:nvPr/>
        </p:nvCxnSpPr>
        <p:spPr>
          <a:xfrm flipV="1">
            <a:off x="3299531" y="2436107"/>
            <a:ext cx="615620" cy="379634"/>
          </a:xfrm>
          <a:prstGeom prst="bentConnector3">
            <a:avLst>
              <a:gd name="adj1" fmla="val -856"/>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D28483DE-D165-4BF0-ABF7-8E3B8823176B}"/>
              </a:ext>
            </a:extLst>
          </p:cNvPr>
          <p:cNvCxnSpPr>
            <a:cxnSpLocks/>
          </p:cNvCxnSpPr>
          <p:nvPr/>
        </p:nvCxnSpPr>
        <p:spPr>
          <a:xfrm>
            <a:off x="5356389" y="4620118"/>
            <a:ext cx="0" cy="19253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Straight Arrow Connector 53">
            <a:extLst>
              <a:ext uri="{FF2B5EF4-FFF2-40B4-BE49-F238E27FC236}">
                <a16:creationId xmlns:a16="http://schemas.microsoft.com/office/drawing/2014/main" id="{56508DAB-C4C8-4472-8BA3-CA1FEA61494C}"/>
              </a:ext>
            </a:extLst>
          </p:cNvPr>
          <p:cNvCxnSpPr>
            <a:cxnSpLocks/>
          </p:cNvCxnSpPr>
          <p:nvPr/>
        </p:nvCxnSpPr>
        <p:spPr>
          <a:xfrm flipV="1">
            <a:off x="5457426" y="4628479"/>
            <a:ext cx="0" cy="18417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TextBox 61">
            <a:extLst>
              <a:ext uri="{FF2B5EF4-FFF2-40B4-BE49-F238E27FC236}">
                <a16:creationId xmlns:a16="http://schemas.microsoft.com/office/drawing/2014/main" id="{B353F165-77DB-4164-BA81-EA5AEC0FBD10}"/>
              </a:ext>
            </a:extLst>
          </p:cNvPr>
          <p:cNvSpPr txBox="1"/>
          <p:nvPr/>
        </p:nvSpPr>
        <p:spPr>
          <a:xfrm>
            <a:off x="3499976" y="2693110"/>
            <a:ext cx="1671559"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Service Fabric</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(Personalization Decision Engine)</a:t>
            </a:r>
          </a:p>
        </p:txBody>
      </p:sp>
      <p:cxnSp>
        <p:nvCxnSpPr>
          <p:cNvPr id="66" name="Straight Arrow Connector 65">
            <a:extLst>
              <a:ext uri="{FF2B5EF4-FFF2-40B4-BE49-F238E27FC236}">
                <a16:creationId xmlns:a16="http://schemas.microsoft.com/office/drawing/2014/main" id="{CF5BFEE9-EFE4-4392-8A59-CA0D37AECE24}"/>
              </a:ext>
            </a:extLst>
          </p:cNvPr>
          <p:cNvCxnSpPr>
            <a:cxnSpLocks/>
          </p:cNvCxnSpPr>
          <p:nvPr/>
        </p:nvCxnSpPr>
        <p:spPr>
          <a:xfrm>
            <a:off x="4737736" y="2441729"/>
            <a:ext cx="433798" cy="0"/>
          </a:xfrm>
          <a:prstGeom prst="straightConnector1">
            <a:avLst/>
          </a:prstGeom>
          <a:ln w="9525"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81" name="TextBox 80">
            <a:extLst>
              <a:ext uri="{FF2B5EF4-FFF2-40B4-BE49-F238E27FC236}">
                <a16:creationId xmlns:a16="http://schemas.microsoft.com/office/drawing/2014/main" id="{4DF7BCE1-1DF4-457B-A3FC-43AD70D230C5}"/>
              </a:ext>
            </a:extLst>
          </p:cNvPr>
          <p:cNvSpPr txBox="1"/>
          <p:nvPr/>
        </p:nvSpPr>
        <p:spPr>
          <a:xfrm>
            <a:off x="3461893" y="1893004"/>
            <a:ext cx="3363228" cy="300082"/>
          </a:xfrm>
          <a:prstGeom prst="rect">
            <a:avLst/>
          </a:prstGeom>
          <a:noFill/>
        </p:spPr>
        <p:txBody>
          <a:bodyPr wrap="none" rtlCol="0">
            <a:spAutoFit/>
          </a:bodyPr>
          <a:lstStyle/>
          <a:p>
            <a:pPr defTabSz="685800" fontAlgn="auto">
              <a:spcBef>
                <a:spcPts val="0"/>
              </a:spcBef>
              <a:spcAft>
                <a:spcPts val="0"/>
              </a:spcAft>
            </a:pPr>
            <a:r>
              <a:rPr lang="en-US" sz="1350" b="0" dirty="0">
                <a:solidFill>
                  <a:prstClr val="black"/>
                </a:solidFill>
                <a:latin typeface="Calibri" panose="020F0502020204030204"/>
                <a:cs typeface="+mn-cs"/>
              </a:rPr>
              <a:t>Online Recommendations Service (</a:t>
            </a:r>
            <a:r>
              <a:rPr lang="en-US" sz="1350" dirty="0">
                <a:solidFill>
                  <a:srgbClr val="FF0000"/>
                </a:solidFill>
                <a:latin typeface="Calibri" panose="020F0502020204030204"/>
                <a:cs typeface="+mn-cs"/>
              </a:rPr>
              <a:t>HOT</a:t>
            </a:r>
            <a:r>
              <a:rPr lang="en-US" sz="1350" b="0" dirty="0">
                <a:solidFill>
                  <a:prstClr val="black"/>
                </a:solidFill>
                <a:latin typeface="Calibri" panose="020F0502020204030204"/>
                <a:cs typeface="+mn-cs"/>
              </a:rPr>
              <a:t> path)</a:t>
            </a:r>
          </a:p>
        </p:txBody>
      </p:sp>
      <p:sp>
        <p:nvSpPr>
          <p:cNvPr id="86" name="TextBox 85">
            <a:extLst>
              <a:ext uri="{FF2B5EF4-FFF2-40B4-BE49-F238E27FC236}">
                <a16:creationId xmlns:a16="http://schemas.microsoft.com/office/drawing/2014/main" id="{20A303A2-175C-47CD-9A15-3E1A6DAB0066}"/>
              </a:ext>
            </a:extLst>
          </p:cNvPr>
          <p:cNvSpPr txBox="1"/>
          <p:nvPr/>
        </p:nvSpPr>
        <p:spPr>
          <a:xfrm>
            <a:off x="3436338" y="5356925"/>
            <a:ext cx="3426579" cy="300082"/>
          </a:xfrm>
          <a:prstGeom prst="rect">
            <a:avLst/>
          </a:prstGeom>
          <a:noFill/>
        </p:spPr>
        <p:txBody>
          <a:bodyPr wrap="none" rtlCol="0">
            <a:spAutoFit/>
          </a:bodyPr>
          <a:lstStyle/>
          <a:p>
            <a:pPr defTabSz="685800" fontAlgn="auto">
              <a:spcBef>
                <a:spcPts val="0"/>
              </a:spcBef>
              <a:spcAft>
                <a:spcPts val="0"/>
              </a:spcAft>
            </a:pPr>
            <a:r>
              <a:rPr lang="en-US" sz="1350" b="0" dirty="0">
                <a:solidFill>
                  <a:prstClr val="black"/>
                </a:solidFill>
                <a:latin typeface="Calibri" panose="020F0502020204030204"/>
                <a:cs typeface="+mn-cs"/>
              </a:rPr>
              <a:t>Offline Recommendations Engine (</a:t>
            </a:r>
            <a:r>
              <a:rPr lang="en-US" sz="1350" dirty="0">
                <a:solidFill>
                  <a:srgbClr val="00B0F0"/>
                </a:solidFill>
                <a:latin typeface="Calibri" panose="020F0502020204030204"/>
                <a:cs typeface="+mn-cs"/>
              </a:rPr>
              <a:t>COLD</a:t>
            </a:r>
            <a:r>
              <a:rPr lang="en-US" sz="1350" b="0" dirty="0">
                <a:solidFill>
                  <a:prstClr val="black"/>
                </a:solidFill>
                <a:latin typeface="Calibri" panose="020F0502020204030204"/>
                <a:cs typeface="+mn-cs"/>
              </a:rPr>
              <a:t> path)</a:t>
            </a:r>
          </a:p>
        </p:txBody>
      </p:sp>
      <p:sp>
        <p:nvSpPr>
          <p:cNvPr id="87" name="people_7" title="Icon of two people">
            <a:extLst>
              <a:ext uri="{FF2B5EF4-FFF2-40B4-BE49-F238E27FC236}">
                <a16:creationId xmlns:a16="http://schemas.microsoft.com/office/drawing/2014/main" id="{FC048550-8957-44D0-8A7F-264B136CFFCB}"/>
              </a:ext>
            </a:extLst>
          </p:cNvPr>
          <p:cNvSpPr>
            <a:spLocks noChangeAspect="1" noEditPoints="1"/>
          </p:cNvSpPr>
          <p:nvPr/>
        </p:nvSpPr>
        <p:spPr bwMode="auto">
          <a:xfrm>
            <a:off x="1867638" y="2905480"/>
            <a:ext cx="378208" cy="412889"/>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8" name="TextBox 87">
            <a:extLst>
              <a:ext uri="{FF2B5EF4-FFF2-40B4-BE49-F238E27FC236}">
                <a16:creationId xmlns:a16="http://schemas.microsoft.com/office/drawing/2014/main" id="{3383B5DD-68DB-46AC-9E8B-6E20E7637283}"/>
              </a:ext>
            </a:extLst>
          </p:cNvPr>
          <p:cNvSpPr txBox="1"/>
          <p:nvPr/>
        </p:nvSpPr>
        <p:spPr>
          <a:xfrm>
            <a:off x="1447137" y="3341318"/>
            <a:ext cx="1219210" cy="219291"/>
          </a:xfrm>
          <a:prstGeom prst="rect">
            <a:avLst/>
          </a:prstGeom>
          <a:solidFill>
            <a:schemeClr val="bg1"/>
          </a:solid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Shoppers</a:t>
            </a:r>
          </a:p>
        </p:txBody>
      </p:sp>
    </p:spTree>
    <p:extLst>
      <p:ext uri="{BB962C8B-B14F-4D97-AF65-F5344CB8AC3E}">
        <p14:creationId xmlns:p14="http://schemas.microsoft.com/office/powerpoint/2010/main" val="1833966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Rectangle 50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857250"/>
            <a:ext cx="9144000" cy="5143500"/>
          </a:xfrm>
          <a:prstGeom prst="rect">
            <a:avLst/>
          </a:prstGeom>
          <a:solidFill>
            <a:schemeClr val="bg1"/>
          </a:solidFill>
          <a:ln>
            <a:noFill/>
          </a:ln>
          <a:effectLst/>
        </p:spPr>
      </p:sp>
      <p:sp>
        <p:nvSpPr>
          <p:cNvPr id="128"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7250"/>
            <a:ext cx="7306952" cy="51435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130"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7035252" cy="51435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18" name="Picture 6" descr="Image result for 343 studios games logo png"/>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6700044" y="3449075"/>
            <a:ext cx="2202657" cy="98654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Gears of War logo.PNG">
            <a:extLst>
              <a:ext uri="{FF2B5EF4-FFF2-40B4-BE49-F238E27FC236}">
                <a16:creationId xmlns:a16="http://schemas.microsoft.com/office/drawing/2014/main" id="{83B576F7-72EE-4A75-BCF7-678CCFE4C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7246384" y="4670651"/>
            <a:ext cx="1656315" cy="8666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next games logo png"/>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5650392" y="1236897"/>
            <a:ext cx="3252309" cy="7642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xbox live logo png"/>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a:stretch/>
        </p:blipFill>
        <p:spPr bwMode="auto">
          <a:xfrm>
            <a:off x="6175376" y="2313631"/>
            <a:ext cx="2631336" cy="934124"/>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628650" y="1131094"/>
            <a:ext cx="3893344" cy="994172"/>
          </a:xfrm>
          <a:prstGeom prst="rect">
            <a:avLst/>
          </a:prstGeom>
        </p:spPr>
        <p:txBody>
          <a:bodyPr vert="horz" lIns="68580" tIns="34290" rIns="68580" bIns="3429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00" fontAlgn="auto">
              <a:spcAft>
                <a:spcPts val="450"/>
              </a:spcAft>
            </a:pPr>
            <a:r>
              <a:rPr lang="en-US" sz="3300" spc="-77">
                <a:solidFill>
                  <a:prstClr val="white"/>
                </a:solidFill>
                <a:latin typeface="Calibri Light" panose="020F0302020204030204"/>
              </a:rPr>
              <a:t>Multiplayer Gaming</a:t>
            </a:r>
          </a:p>
        </p:txBody>
      </p:sp>
      <p:sp>
        <p:nvSpPr>
          <p:cNvPr id="499" name="TextBox 498"/>
          <p:cNvSpPr txBox="1"/>
          <p:nvPr/>
        </p:nvSpPr>
        <p:spPr>
          <a:xfrm>
            <a:off x="628650" y="2373187"/>
            <a:ext cx="4280674" cy="3116785"/>
          </a:xfrm>
          <a:prstGeom prst="rect">
            <a:avLst/>
          </a:prstGeom>
        </p:spPr>
        <p:txBody>
          <a:bodyPr vert="horz" lIns="68580" tIns="34290" rIns="68580" bIns="34290" rtlCol="0">
            <a:normAutofit/>
          </a:bodyPr>
          <a:lstStyle/>
          <a:p>
            <a:pPr indent="-171450" defTabSz="685800" fontAlgn="auto">
              <a:lnSpc>
                <a:spcPct val="90000"/>
              </a:lnSpc>
              <a:spcBef>
                <a:spcPts val="0"/>
              </a:spcBef>
              <a:spcAft>
                <a:spcPts val="450"/>
              </a:spcAft>
              <a:buFont typeface="Arial" panose="020B0604020202020204" pitchFamily="34" charset="0"/>
              <a:buChar char="•"/>
            </a:pPr>
            <a:r>
              <a:rPr lang="en-US" sz="1425" dirty="0">
                <a:solidFill>
                  <a:prstClr val="white"/>
                </a:solidFill>
                <a:latin typeface="Calibri" panose="020F0502020204030204"/>
                <a:cs typeface="+mn-cs"/>
              </a:rPr>
              <a:t>Business Needs:</a:t>
            </a:r>
            <a:endParaRPr lang="en-US" sz="1425">
              <a:solidFill>
                <a:prstClr val="white"/>
              </a:solidFill>
              <a:latin typeface="Calibri" panose="020F0502020204030204"/>
              <a:cs typeface="+mn-cs"/>
            </a:endParaRPr>
          </a:p>
          <a:p>
            <a:pPr indent="-171450" defTabSz="685800" fontAlgn="auto">
              <a:lnSpc>
                <a:spcPct val="90000"/>
              </a:lnSpc>
              <a:spcBef>
                <a:spcPts val="0"/>
              </a:spcBef>
              <a:spcAft>
                <a:spcPts val="450"/>
              </a:spcAft>
              <a:buFont typeface="Arial" panose="020B0604020202020204" pitchFamily="34" charset="0"/>
              <a:buChar char="•"/>
            </a:pPr>
            <a:endParaRPr lang="en-US" sz="1425" b="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425" b="0" dirty="0">
                <a:solidFill>
                  <a:prstClr val="white"/>
                </a:solidFill>
                <a:latin typeface="Calibri" panose="020F0502020204030204"/>
                <a:cs typeface="+mn-cs"/>
              </a:rPr>
              <a:t>Elastic scale to handle </a:t>
            </a:r>
            <a:r>
              <a:rPr lang="en-US" sz="1425" b="0">
                <a:solidFill>
                  <a:prstClr val="white"/>
                </a:solidFill>
                <a:latin typeface="Calibri" panose="020F0502020204030204"/>
                <a:cs typeface="+mn-cs"/>
              </a:rPr>
              <a:t>bursty</a:t>
            </a:r>
            <a:r>
              <a:rPr lang="en-US" sz="1425" b="0" dirty="0">
                <a:solidFill>
                  <a:prstClr val="white"/>
                </a:solidFill>
                <a:latin typeface="Calibri" panose="020F0502020204030204"/>
                <a:cs typeface="+mn-cs"/>
              </a:rPr>
              <a:t> traffic on day </a:t>
            </a:r>
            <a:br>
              <a:rPr lang="en-US" sz="1425" b="0" dirty="0">
                <a:solidFill>
                  <a:prstClr val="white"/>
                </a:solidFill>
                <a:latin typeface="Calibri" panose="020F0502020204030204"/>
                <a:cs typeface="+mn-cs"/>
              </a:rPr>
            </a:br>
            <a:endParaRPr lang="en-US" sz="1425" b="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425" b="0" dirty="0">
                <a:solidFill>
                  <a:prstClr val="white"/>
                </a:solidFill>
                <a:latin typeface="Calibri" panose="020F0502020204030204"/>
                <a:cs typeface="+mn-cs"/>
              </a:rPr>
              <a:t>Low-latency queries to support responsive gameplay for a global user-base</a:t>
            </a:r>
            <a:endParaRPr lang="en-US" sz="1425" b="0" i="1">
              <a:solidFill>
                <a:prstClr val="white"/>
              </a:solidFill>
              <a:latin typeface="Calibri" panose="020F0502020204030204"/>
              <a:cs typeface="+mn-cs"/>
            </a:endParaRPr>
          </a:p>
          <a:p>
            <a:pPr indent="-171450" defTabSz="685800" fontAlgn="auto">
              <a:lnSpc>
                <a:spcPct val="90000"/>
              </a:lnSpc>
              <a:spcBef>
                <a:spcPts val="0"/>
              </a:spcBef>
              <a:spcAft>
                <a:spcPts val="450"/>
              </a:spcAft>
              <a:buFont typeface="Arial" panose="020B0604020202020204" pitchFamily="34" charset="0"/>
              <a:buChar char="•"/>
            </a:pPr>
            <a:endParaRPr lang="en-US" sz="1425" b="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425" b="0" dirty="0">
                <a:solidFill>
                  <a:prstClr val="white"/>
                </a:solidFill>
                <a:latin typeface="Calibri" panose="020F0502020204030204"/>
                <a:cs typeface="+mn-cs"/>
              </a:rPr>
              <a:t>Schema-agnostic storage and indexing allows teams to iterate quickly to fit a demanding ship schedule</a:t>
            </a:r>
            <a:endParaRPr lang="en-US" sz="1425" b="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endParaRPr lang="en-US" sz="1425" b="0" i="1">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425" b="0" dirty="0">
                <a:solidFill>
                  <a:prstClr val="white"/>
                </a:solidFill>
                <a:latin typeface="Calibri" panose="020F0502020204030204"/>
                <a:cs typeface="+mn-cs"/>
              </a:rPr>
              <a:t>Change-feeds to support leaderboards and social gameplay</a:t>
            </a:r>
            <a:endParaRPr lang="en-US" sz="1425" b="0">
              <a:solidFill>
                <a:prstClr val="white"/>
              </a:solidFill>
              <a:latin typeface="Calibri" panose="020F0502020204030204"/>
              <a:cs typeface="+mn-cs"/>
            </a:endParaRPr>
          </a:p>
        </p:txBody>
      </p:sp>
    </p:spTree>
    <p:extLst>
      <p:ext uri="{BB962C8B-B14F-4D97-AF65-F5344CB8AC3E}">
        <p14:creationId xmlns:p14="http://schemas.microsoft.com/office/powerpoint/2010/main" val="14247673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195821" y="981635"/>
            <a:ext cx="8747990" cy="6751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Multiplayer Gaming</a:t>
            </a:r>
          </a:p>
        </p:txBody>
      </p:sp>
      <p:grpSp>
        <p:nvGrpSpPr>
          <p:cNvPr id="21" name="Group 20"/>
          <p:cNvGrpSpPr>
            <a:grpSpLocks noChangeAspect="1"/>
          </p:cNvGrpSpPr>
          <p:nvPr/>
        </p:nvGrpSpPr>
        <p:grpSpPr>
          <a:xfrm>
            <a:off x="1760356" y="2200538"/>
            <a:ext cx="5143500" cy="2742174"/>
            <a:chOff x="2347142" y="1791050"/>
            <a:chExt cx="6727371" cy="3587983"/>
          </a:xfrm>
        </p:grpSpPr>
        <p:cxnSp>
          <p:nvCxnSpPr>
            <p:cNvPr id="5" name="Straight Arrow Connector 4"/>
            <p:cNvCxnSpPr/>
            <p:nvPr/>
          </p:nvCxnSpPr>
          <p:spPr>
            <a:xfrm flipV="1">
              <a:off x="5625136" y="3261544"/>
              <a:ext cx="604309" cy="402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532" y="3015949"/>
              <a:ext cx="623013" cy="623013"/>
            </a:xfrm>
            <a:prstGeom prst="rect">
              <a:avLst/>
            </a:prstGeom>
          </p:spPr>
        </p:pic>
        <p:cxnSp>
          <p:nvCxnSpPr>
            <p:cNvPr id="15" name="Straight Arrow Connector 14"/>
            <p:cNvCxnSpPr>
              <a:cxnSpLocks/>
            </p:cNvCxnSpPr>
            <p:nvPr/>
          </p:nvCxnSpPr>
          <p:spPr>
            <a:xfrm>
              <a:off x="2934895" y="3299464"/>
              <a:ext cx="418413"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138" y="1791050"/>
              <a:ext cx="623013" cy="623013"/>
            </a:xfrm>
            <a:prstGeom prst="rect">
              <a:avLst/>
            </a:prstGeom>
          </p:spPr>
        </p:pic>
        <p:cxnSp>
          <p:nvCxnSpPr>
            <p:cNvPr id="27" name="Straight Arrow Connector 26"/>
            <p:cNvCxnSpPr>
              <a:cxnSpLocks/>
            </p:cNvCxnSpPr>
            <p:nvPr/>
          </p:nvCxnSpPr>
          <p:spPr>
            <a:xfrm>
              <a:off x="5237190" y="2112162"/>
              <a:ext cx="992254"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Connector 27"/>
            <p:cNvCxnSpPr>
              <a:cxnSpLocks/>
            </p:cNvCxnSpPr>
            <p:nvPr/>
          </p:nvCxnSpPr>
          <p:spPr>
            <a:xfrm>
              <a:off x="5229907" y="2102556"/>
              <a:ext cx="0" cy="759630"/>
            </a:xfrm>
            <a:prstGeom prst="line">
              <a:avLst/>
            </a:prstGeom>
          </p:spPr>
          <p:style>
            <a:lnRef idx="1">
              <a:schemeClr val="accent3"/>
            </a:lnRef>
            <a:fillRef idx="0">
              <a:schemeClr val="accent3"/>
            </a:fillRef>
            <a:effectRef idx="0">
              <a:schemeClr val="accent3"/>
            </a:effectRef>
            <a:fontRef idx="minor">
              <a:schemeClr val="tx1"/>
            </a:fontRef>
          </p:style>
        </p:cxnSp>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4781" y="2970018"/>
              <a:ext cx="623013" cy="623013"/>
            </a:xfrm>
            <a:prstGeom prst="rect">
              <a:avLst/>
            </a:prstGeom>
          </p:spPr>
        </p:pic>
        <p:pic>
          <p:nvPicPr>
            <p:cNvPr id="39" name="Picture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2138" y="4225755"/>
              <a:ext cx="623013" cy="623013"/>
            </a:xfrm>
            <a:prstGeom prst="rect">
              <a:avLst/>
            </a:prstGeom>
          </p:spPr>
        </p:pic>
        <p:cxnSp>
          <p:nvCxnSpPr>
            <p:cNvPr id="41" name="Straight Connector 40"/>
            <p:cNvCxnSpPr/>
            <p:nvPr/>
          </p:nvCxnSpPr>
          <p:spPr>
            <a:xfrm>
              <a:off x="6647887" y="3653952"/>
              <a:ext cx="0" cy="467320"/>
            </a:xfrm>
            <a:prstGeom prst="line">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6050" y="4256461"/>
              <a:ext cx="623013" cy="623013"/>
            </a:xfrm>
            <a:prstGeom prst="rect">
              <a:avLst/>
            </a:prstGeom>
          </p:spPr>
        </p:pic>
        <p:cxnSp>
          <p:nvCxnSpPr>
            <p:cNvPr id="49" name="Straight Arrow Connector 48"/>
            <p:cNvCxnSpPr>
              <a:cxnSpLocks/>
            </p:cNvCxnSpPr>
            <p:nvPr/>
          </p:nvCxnSpPr>
          <p:spPr>
            <a:xfrm>
              <a:off x="4319810" y="3282105"/>
              <a:ext cx="460564"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69" name="Group 68"/>
            <p:cNvGrpSpPr>
              <a:grpSpLocks noChangeAspect="1"/>
            </p:cNvGrpSpPr>
            <p:nvPr/>
          </p:nvGrpSpPr>
          <p:grpSpPr bwMode="auto">
            <a:xfrm>
              <a:off x="2347142" y="2950037"/>
              <a:ext cx="422084" cy="764315"/>
              <a:chOff x="5616" y="3080"/>
              <a:chExt cx="333" cy="603"/>
            </a:xfrm>
          </p:grpSpPr>
          <p:sp>
            <p:nvSpPr>
              <p:cNvPr id="70" name="AutoShape 3"/>
              <p:cNvSpPr>
                <a:spLocks noChangeAspect="1" noChangeArrowheads="1" noTextEdit="1"/>
              </p:cNvSpPr>
              <p:nvPr/>
            </p:nvSpPr>
            <p:spPr bwMode="auto">
              <a:xfrm>
                <a:off x="5616" y="3080"/>
                <a:ext cx="333"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99557" fontAlgn="auto">
                  <a:spcBef>
                    <a:spcPts val="0"/>
                  </a:spcBef>
                  <a:spcAft>
                    <a:spcPts val="0"/>
                  </a:spcAft>
                </a:pPr>
                <a:endParaRPr lang="en-US" sz="1350" b="0">
                  <a:solidFill>
                    <a:prstClr val="black"/>
                  </a:solidFill>
                  <a:latin typeface="Calibri" panose="020F0502020204030204"/>
                </a:endParaRPr>
              </a:p>
            </p:txBody>
          </p:sp>
          <p:sp>
            <p:nvSpPr>
              <p:cNvPr id="71" name="Freeform 70"/>
              <p:cNvSpPr>
                <a:spLocks/>
              </p:cNvSpPr>
              <p:nvPr/>
            </p:nvSpPr>
            <p:spPr bwMode="auto">
              <a:xfrm>
                <a:off x="5619" y="3083"/>
                <a:ext cx="330" cy="597"/>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FFFFFF"/>
              </a:solidFill>
              <a:ln w="3175">
                <a:solidFill>
                  <a:srgbClr val="000000"/>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99557" fontAlgn="auto">
                  <a:spcBef>
                    <a:spcPts val="0"/>
                  </a:spcBef>
                  <a:spcAft>
                    <a:spcPts val="0"/>
                  </a:spcAft>
                </a:pPr>
                <a:endParaRPr lang="en-US" sz="1350" b="0">
                  <a:solidFill>
                    <a:prstClr val="black"/>
                  </a:solidFill>
                  <a:latin typeface="Calibri" panose="020F0502020204030204"/>
                </a:endParaRPr>
              </a:p>
            </p:txBody>
          </p:sp>
          <p:sp>
            <p:nvSpPr>
              <p:cNvPr id="72" name="Rectangle 71"/>
              <p:cNvSpPr>
                <a:spLocks noChangeArrowheads="1"/>
              </p:cNvSpPr>
              <p:nvPr/>
            </p:nvSpPr>
            <p:spPr bwMode="auto">
              <a:xfrm>
                <a:off x="5635" y="3168"/>
                <a:ext cx="299" cy="42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99557" fontAlgn="auto">
                  <a:spcBef>
                    <a:spcPts val="0"/>
                  </a:spcBef>
                  <a:spcAft>
                    <a:spcPts val="0"/>
                  </a:spcAft>
                </a:pPr>
                <a:endParaRPr lang="en-US" sz="1350" b="0">
                  <a:solidFill>
                    <a:prstClr val="black"/>
                  </a:solidFill>
                  <a:latin typeface="Calibri" panose="020F0502020204030204"/>
                </a:endParaRPr>
              </a:p>
            </p:txBody>
          </p:sp>
          <p:sp>
            <p:nvSpPr>
              <p:cNvPr id="73" name="Freeform 72"/>
              <p:cNvSpPr>
                <a:spLocks/>
              </p:cNvSpPr>
              <p:nvPr/>
            </p:nvSpPr>
            <p:spPr bwMode="auto">
              <a:xfrm>
                <a:off x="5693" y="3117"/>
                <a:ext cx="182" cy="9"/>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99557" fontAlgn="auto">
                  <a:spcBef>
                    <a:spcPts val="0"/>
                  </a:spcBef>
                  <a:spcAft>
                    <a:spcPts val="0"/>
                  </a:spcAft>
                </a:pPr>
                <a:endParaRPr lang="en-US" sz="1350" b="0">
                  <a:solidFill>
                    <a:prstClr val="black"/>
                  </a:solidFill>
                  <a:latin typeface="Calibri" panose="020F0502020204030204"/>
                </a:endParaRPr>
              </a:p>
            </p:txBody>
          </p:sp>
          <p:sp>
            <p:nvSpPr>
              <p:cNvPr id="74" name="Freeform 73"/>
              <p:cNvSpPr>
                <a:spLocks/>
              </p:cNvSpPr>
              <p:nvPr/>
            </p:nvSpPr>
            <p:spPr bwMode="auto">
              <a:xfrm>
                <a:off x="5635"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99557" fontAlgn="auto">
                  <a:spcBef>
                    <a:spcPts val="0"/>
                  </a:spcBef>
                  <a:spcAft>
                    <a:spcPts val="0"/>
                  </a:spcAft>
                </a:pPr>
                <a:endParaRPr lang="en-US" sz="1350" b="0">
                  <a:solidFill>
                    <a:prstClr val="black"/>
                  </a:solidFill>
                  <a:latin typeface="Calibri" panose="020F0502020204030204"/>
                </a:endParaRPr>
              </a:p>
            </p:txBody>
          </p:sp>
          <p:sp>
            <p:nvSpPr>
              <p:cNvPr id="75" name="Freeform 74"/>
              <p:cNvSpPr>
                <a:spLocks/>
              </p:cNvSpPr>
              <p:nvPr/>
            </p:nvSpPr>
            <p:spPr bwMode="auto">
              <a:xfrm>
                <a:off x="5900"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99557" fontAlgn="auto">
                  <a:spcBef>
                    <a:spcPts val="0"/>
                  </a:spcBef>
                  <a:spcAft>
                    <a:spcPts val="0"/>
                  </a:spcAft>
                </a:pPr>
                <a:endParaRPr lang="en-US" sz="1350" b="0">
                  <a:solidFill>
                    <a:prstClr val="black"/>
                  </a:solidFill>
                  <a:latin typeface="Calibri" panose="020F0502020204030204"/>
                </a:endParaRPr>
              </a:p>
            </p:txBody>
          </p:sp>
          <p:sp>
            <p:nvSpPr>
              <p:cNvPr id="76" name="Freeform 75"/>
              <p:cNvSpPr>
                <a:spLocks/>
              </p:cNvSpPr>
              <p:nvPr/>
            </p:nvSpPr>
            <p:spPr bwMode="auto">
              <a:xfrm>
                <a:off x="5749" y="3619"/>
                <a:ext cx="71" cy="3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99557" fontAlgn="auto">
                  <a:spcBef>
                    <a:spcPts val="0"/>
                  </a:spcBef>
                  <a:spcAft>
                    <a:spcPts val="0"/>
                  </a:spcAft>
                </a:pPr>
                <a:endParaRPr lang="en-US" sz="1350" b="0">
                  <a:solidFill>
                    <a:prstClr val="black"/>
                  </a:solidFill>
                  <a:latin typeface="Calibri" panose="020F0502020204030204"/>
                </a:endParaRPr>
              </a:p>
            </p:txBody>
          </p:sp>
        </p:grpSp>
        <p:sp>
          <p:nvSpPr>
            <p:cNvPr id="85" name="TextBox 84"/>
            <p:cNvSpPr txBox="1"/>
            <p:nvPr/>
          </p:nvSpPr>
          <p:spPr>
            <a:xfrm>
              <a:off x="6625876" y="3539248"/>
              <a:ext cx="1336338" cy="453048"/>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(game database)</a:t>
              </a:r>
            </a:p>
          </p:txBody>
        </p:sp>
        <p:sp>
          <p:nvSpPr>
            <p:cNvPr id="86" name="TextBox 85"/>
            <p:cNvSpPr txBox="1"/>
            <p:nvPr/>
          </p:nvSpPr>
          <p:spPr>
            <a:xfrm>
              <a:off x="7825991" y="3602810"/>
              <a:ext cx="1174325" cy="619164"/>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HDInsight (game analytics)</a:t>
              </a:r>
            </a:p>
          </p:txBody>
        </p:sp>
        <p:sp>
          <p:nvSpPr>
            <p:cNvPr id="88" name="TextBox 87"/>
            <p:cNvSpPr txBox="1"/>
            <p:nvPr/>
          </p:nvSpPr>
          <p:spPr>
            <a:xfrm>
              <a:off x="6332138" y="2305937"/>
              <a:ext cx="855063" cy="453048"/>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CDN</a:t>
              </a:r>
            </a:p>
          </p:txBody>
        </p:sp>
        <p:sp>
          <p:nvSpPr>
            <p:cNvPr id="89" name="TextBox 88"/>
            <p:cNvSpPr txBox="1"/>
            <p:nvPr/>
          </p:nvSpPr>
          <p:spPr>
            <a:xfrm>
              <a:off x="4665790" y="3670563"/>
              <a:ext cx="1142802" cy="619164"/>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API Apps</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(game backend)</a:t>
              </a:r>
            </a:p>
          </p:txBody>
        </p:sp>
        <p:pic>
          <p:nvPicPr>
            <p:cNvPr id="90" name="Picture 8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66053" y="1854942"/>
              <a:ext cx="623013" cy="623013"/>
            </a:xfrm>
            <a:prstGeom prst="rect">
              <a:avLst/>
            </a:prstGeom>
          </p:spPr>
        </p:pic>
        <p:cxnSp>
          <p:nvCxnSpPr>
            <p:cNvPr id="93" name="Straight Arrow Connector 92"/>
            <p:cNvCxnSpPr/>
            <p:nvPr/>
          </p:nvCxnSpPr>
          <p:spPr>
            <a:xfrm flipV="1">
              <a:off x="7187202" y="3257515"/>
              <a:ext cx="604309" cy="402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p:cNvCxnSpPr/>
            <p:nvPr/>
          </p:nvCxnSpPr>
          <p:spPr>
            <a:xfrm flipH="1">
              <a:off x="7244980" y="2107743"/>
              <a:ext cx="531245" cy="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7" name="TextBox 96"/>
            <p:cNvSpPr txBox="1"/>
            <p:nvPr/>
          </p:nvSpPr>
          <p:spPr>
            <a:xfrm>
              <a:off x="7843762" y="2491108"/>
              <a:ext cx="1067593" cy="453048"/>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Storage</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(game files)</a:t>
              </a:r>
            </a:p>
          </p:txBody>
        </p:sp>
        <p:sp>
          <p:nvSpPr>
            <p:cNvPr id="98" name="TextBox 97"/>
            <p:cNvSpPr txBox="1"/>
            <p:nvPr/>
          </p:nvSpPr>
          <p:spPr>
            <a:xfrm>
              <a:off x="7439589" y="4925985"/>
              <a:ext cx="1634924" cy="453048"/>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Notification Hubs</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(push notifications)</a:t>
              </a:r>
            </a:p>
          </p:txBody>
        </p:sp>
        <p:sp>
          <p:nvSpPr>
            <p:cNvPr id="99" name="TextBox 98"/>
            <p:cNvSpPr txBox="1"/>
            <p:nvPr/>
          </p:nvSpPr>
          <p:spPr>
            <a:xfrm>
              <a:off x="5995039" y="4879475"/>
              <a:ext cx="1281391" cy="286930"/>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Functions</a:t>
              </a:r>
            </a:p>
          </p:txBody>
        </p:sp>
        <p:sp>
          <p:nvSpPr>
            <p:cNvPr id="100" name="TextBox 99"/>
            <p:cNvSpPr txBox="1"/>
            <p:nvPr/>
          </p:nvSpPr>
          <p:spPr>
            <a:xfrm>
              <a:off x="3344574" y="3693181"/>
              <a:ext cx="1076923" cy="453048"/>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Traffic Manager</a:t>
              </a:r>
            </a:p>
          </p:txBody>
        </p:sp>
        <p:pic>
          <p:nvPicPr>
            <p:cNvPr id="101" name="Picture 10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22848" y="3057117"/>
              <a:ext cx="623013" cy="623013"/>
            </a:xfrm>
            <a:prstGeom prst="rect">
              <a:avLst/>
            </a:prstGeom>
          </p:spPr>
        </p:pic>
        <p:cxnSp>
          <p:nvCxnSpPr>
            <p:cNvPr id="45" name="Straight Arrow Connector 44"/>
            <p:cNvCxnSpPr/>
            <p:nvPr/>
          </p:nvCxnSpPr>
          <p:spPr>
            <a:xfrm flipV="1">
              <a:off x="7163893" y="4533232"/>
              <a:ext cx="604309" cy="402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pic>
        <p:nvPicPr>
          <p:cNvPr id="38" name="Picture 37">
            <a:extLst>
              <a:ext uri="{FF2B5EF4-FFF2-40B4-BE49-F238E27FC236}">
                <a16:creationId xmlns:a16="http://schemas.microsoft.com/office/drawing/2014/main" id="{B9B82B93-D60C-4AF8-BC24-4A8ACDA71B5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43808" y="3096514"/>
            <a:ext cx="510504" cy="510504"/>
          </a:xfrm>
          <a:prstGeom prst="rect">
            <a:avLst/>
          </a:prstGeom>
        </p:spPr>
      </p:pic>
    </p:spTree>
    <p:extLst>
      <p:ext uri="{BB962C8B-B14F-4D97-AF65-F5344CB8AC3E}">
        <p14:creationId xmlns:p14="http://schemas.microsoft.com/office/powerpoint/2010/main" val="1676620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Rectangle 50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857250"/>
            <a:ext cx="9144000" cy="5143500"/>
          </a:xfrm>
          <a:prstGeom prst="rect">
            <a:avLst/>
          </a:prstGeom>
          <a:solidFill>
            <a:schemeClr val="bg1"/>
          </a:solidFill>
          <a:ln>
            <a:noFill/>
          </a:ln>
          <a:effectLst/>
        </p:spPr>
      </p:sp>
      <p:sp>
        <p:nvSpPr>
          <p:cNvPr id="121"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7250"/>
            <a:ext cx="7306952" cy="51435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123"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7035252" cy="51435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13" name="Picture 4" descr="Image result for real madrid logo 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061756" y="2676843"/>
            <a:ext cx="1358582" cy="135858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ssb analytics logo png"/>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a:stretch/>
        </p:blipFill>
        <p:spPr bwMode="auto">
          <a:xfrm>
            <a:off x="7626234" y="4276724"/>
            <a:ext cx="815411" cy="13477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affinio logo png"/>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6754075" y="932526"/>
            <a:ext cx="1744318" cy="1744318"/>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628650" y="1131094"/>
            <a:ext cx="3893344" cy="994172"/>
          </a:xfrm>
          <a:prstGeom prst="rect">
            <a:avLst/>
          </a:prstGeom>
        </p:spPr>
        <p:txBody>
          <a:bodyPr vert="horz" lIns="68580" tIns="34290" rIns="68580" bIns="3429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00" fontAlgn="auto">
              <a:spcAft>
                <a:spcPts val="0"/>
              </a:spcAft>
            </a:pPr>
            <a:r>
              <a:rPr lang="en-US" sz="3300" spc="-77" dirty="0">
                <a:solidFill>
                  <a:prstClr val="white"/>
                </a:solidFill>
                <a:latin typeface="Calibri Light" panose="020F0302020204030204"/>
              </a:rPr>
              <a:t>Customer 360 + Operational Analytics</a:t>
            </a:r>
          </a:p>
        </p:txBody>
      </p:sp>
      <p:sp>
        <p:nvSpPr>
          <p:cNvPr id="499" name="TextBox 498"/>
          <p:cNvSpPr txBox="1"/>
          <p:nvPr/>
        </p:nvSpPr>
        <p:spPr>
          <a:xfrm>
            <a:off x="628650" y="2373187"/>
            <a:ext cx="4280674" cy="3116785"/>
          </a:xfrm>
          <a:prstGeom prst="rect">
            <a:avLst/>
          </a:prstGeom>
        </p:spPr>
        <p:txBody>
          <a:bodyPr vert="horz" lIns="68580" tIns="34290" rIns="68580" bIns="34290" rtlCol="0">
            <a:normAutofit/>
          </a:bodyPr>
          <a:lstStyle/>
          <a:p>
            <a:pPr indent="-171450" defTabSz="685800" fontAlgn="auto">
              <a:lnSpc>
                <a:spcPct val="90000"/>
              </a:lnSpc>
              <a:spcBef>
                <a:spcPts val="0"/>
              </a:spcBef>
              <a:spcAft>
                <a:spcPts val="450"/>
              </a:spcAft>
              <a:buFont typeface="Arial" panose="020B0604020202020204" pitchFamily="34" charset="0"/>
              <a:buChar char="•"/>
            </a:pPr>
            <a:r>
              <a:rPr lang="en-US" sz="1500" dirty="0">
                <a:solidFill>
                  <a:prstClr val="white"/>
                </a:solidFill>
                <a:latin typeface="Calibri" panose="020F0502020204030204"/>
                <a:cs typeface="+mn-cs"/>
              </a:rPr>
              <a:t>Business Needs:</a:t>
            </a:r>
          </a:p>
          <a:p>
            <a:pPr indent="-171450" defTabSz="685800" fontAlgn="auto">
              <a:lnSpc>
                <a:spcPct val="90000"/>
              </a:lnSpc>
              <a:spcBef>
                <a:spcPts val="0"/>
              </a:spcBef>
              <a:spcAft>
                <a:spcPts val="450"/>
              </a:spcAft>
              <a:buFont typeface="Arial" panose="020B0604020202020204" pitchFamily="34" charset="0"/>
              <a:buChar char="•"/>
            </a:pP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High scalability to handle large user base</a:t>
            </a:r>
            <a:br>
              <a:rPr lang="en-US" sz="1500" b="0" i="1" dirty="0">
                <a:solidFill>
                  <a:prstClr val="white"/>
                </a:solidFill>
                <a:latin typeface="Calibri" panose="020F0502020204030204"/>
                <a:cs typeface="+mn-cs"/>
              </a:rPr>
            </a:br>
            <a:endParaRPr lang="en-US" sz="1500" b="0" i="1"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Rich queries and automatic indexing over flexible schemas to consolidate data from a variety of sources</a:t>
            </a:r>
          </a:p>
          <a:p>
            <a:pPr marL="257175" indent="-171450" defTabSz="685800" fontAlgn="auto">
              <a:lnSpc>
                <a:spcPct val="90000"/>
              </a:lnSpc>
              <a:spcBef>
                <a:spcPts val="0"/>
              </a:spcBef>
              <a:spcAft>
                <a:spcPts val="450"/>
              </a:spcAft>
              <a:buFont typeface="Arial" panose="020B0604020202020204" pitchFamily="34" charset="0"/>
              <a:buChar char="•"/>
            </a:pPr>
            <a:endParaRPr lang="en-US" sz="1500" b="0" i="1"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Built-in aggregates and efficient spark connector to analyze user behavior, drive insights, and build a single view of the customer.</a:t>
            </a:r>
          </a:p>
        </p:txBody>
      </p:sp>
    </p:spTree>
    <p:extLst>
      <p:ext uri="{BB962C8B-B14F-4D97-AF65-F5344CB8AC3E}">
        <p14:creationId xmlns:p14="http://schemas.microsoft.com/office/powerpoint/2010/main" val="21288584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p:cNvSpPr txBox="1"/>
          <p:nvPr/>
        </p:nvSpPr>
        <p:spPr>
          <a:xfrm>
            <a:off x="3470526" y="3735025"/>
            <a:ext cx="162686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(Master Data)</a:t>
            </a:r>
          </a:p>
        </p:txBody>
      </p:sp>
      <p:sp>
        <p:nvSpPr>
          <p:cNvPr id="86" name="TextBox 85"/>
          <p:cNvSpPr txBox="1"/>
          <p:nvPr/>
        </p:nvSpPr>
        <p:spPr>
          <a:xfrm>
            <a:off x="5728324" y="3735025"/>
            <a:ext cx="110308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Spark on</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HDInsight</a:t>
            </a:r>
          </a:p>
        </p:txBody>
      </p:sp>
      <p:cxnSp>
        <p:nvCxnSpPr>
          <p:cNvPr id="93" name="Straight Arrow Connector 92"/>
          <p:cNvCxnSpPr>
            <a:cxnSpLocks/>
          </p:cNvCxnSpPr>
          <p:nvPr/>
        </p:nvCxnSpPr>
        <p:spPr>
          <a:xfrm>
            <a:off x="4982296" y="3449724"/>
            <a:ext cx="567086" cy="376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itle 1"/>
          <p:cNvSpPr txBox="1">
            <a:spLocks/>
          </p:cNvSpPr>
          <p:nvPr/>
        </p:nvSpPr>
        <p:spPr>
          <a:xfrm>
            <a:off x="195821" y="981635"/>
            <a:ext cx="8747990" cy="6751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Customer 360 + Social Analytics</a:t>
            </a:r>
          </a:p>
        </p:txBody>
      </p:sp>
      <p:sp>
        <p:nvSpPr>
          <p:cNvPr id="67" name="Rectangle 66"/>
          <p:cNvSpPr/>
          <p:nvPr/>
        </p:nvSpPr>
        <p:spPr>
          <a:xfrm>
            <a:off x="1535153" y="3251359"/>
            <a:ext cx="1165860" cy="342900"/>
          </a:xfrm>
          <a:prstGeom prst="rect">
            <a:avLst/>
          </a:prstGeom>
          <a:effectLst>
            <a:outerShdw blurRad="50800" dist="38100" dir="8100000" algn="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fontAlgn="auto">
              <a:spcBef>
                <a:spcPts val="0"/>
              </a:spcBef>
              <a:spcAft>
                <a:spcPts val="0"/>
              </a:spcAft>
            </a:pPr>
            <a:r>
              <a:rPr lang="en-US" sz="788" b="0" dirty="0">
                <a:solidFill>
                  <a:prstClr val="white"/>
                </a:solidFill>
                <a:latin typeface="Calibri" panose="020F0502020204030204"/>
              </a:rPr>
              <a:t>1</a:t>
            </a:r>
            <a:r>
              <a:rPr lang="en-US" sz="788" b="0" baseline="30000" dirty="0">
                <a:solidFill>
                  <a:prstClr val="white"/>
                </a:solidFill>
                <a:latin typeface="Calibri" panose="020F0502020204030204"/>
              </a:rPr>
              <a:t>st</a:t>
            </a:r>
            <a:r>
              <a:rPr lang="en-US" sz="788" b="0" dirty="0">
                <a:solidFill>
                  <a:prstClr val="white"/>
                </a:solidFill>
                <a:latin typeface="Calibri" panose="020F0502020204030204"/>
              </a:rPr>
              <a:t>-Party and 3</a:t>
            </a:r>
            <a:r>
              <a:rPr lang="en-US" sz="788" b="0" baseline="30000" dirty="0">
                <a:solidFill>
                  <a:prstClr val="white"/>
                </a:solidFill>
                <a:latin typeface="Calibri" panose="020F0502020204030204"/>
              </a:rPr>
              <a:t>rd</a:t>
            </a:r>
            <a:r>
              <a:rPr lang="en-US" sz="788" b="0" dirty="0">
                <a:solidFill>
                  <a:prstClr val="white"/>
                </a:solidFill>
                <a:latin typeface="Calibri" panose="020F0502020204030204"/>
              </a:rPr>
              <a:t>-Party</a:t>
            </a:r>
          </a:p>
          <a:p>
            <a:pPr algn="ctr" defTabSz="685800" fontAlgn="auto">
              <a:spcBef>
                <a:spcPts val="0"/>
              </a:spcBef>
              <a:spcAft>
                <a:spcPts val="0"/>
              </a:spcAft>
            </a:pPr>
            <a:r>
              <a:rPr lang="en-US" sz="788" b="0" dirty="0">
                <a:solidFill>
                  <a:prstClr val="white"/>
                </a:solidFill>
                <a:latin typeface="Calibri" panose="020F0502020204030204"/>
              </a:rPr>
              <a:t>Data Sources</a:t>
            </a:r>
          </a:p>
        </p:txBody>
      </p:sp>
      <p:cxnSp>
        <p:nvCxnSpPr>
          <p:cNvPr id="68" name="Straight Arrow Connector 67"/>
          <p:cNvCxnSpPr>
            <a:cxnSpLocks/>
          </p:cNvCxnSpPr>
          <p:nvPr/>
        </p:nvCxnSpPr>
        <p:spPr>
          <a:xfrm>
            <a:off x="2924686" y="3431581"/>
            <a:ext cx="545840" cy="633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146" name="Picture 2" descr="spark-logo-trademark.png (376×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1292" y="3225926"/>
            <a:ext cx="841481" cy="447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213548-B890-4B9B-82DE-36D41CC8E9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2437" y="3224521"/>
            <a:ext cx="510504" cy="510504"/>
          </a:xfrm>
          <a:prstGeom prst="rect">
            <a:avLst/>
          </a:prstGeom>
        </p:spPr>
      </p:pic>
    </p:spTree>
    <p:extLst>
      <p:ext uri="{BB962C8B-B14F-4D97-AF65-F5344CB8AC3E}">
        <p14:creationId xmlns:p14="http://schemas.microsoft.com/office/powerpoint/2010/main" val="223099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9" name="Straight Arrow Connector 88"/>
          <p:cNvCxnSpPr>
            <a:cxnSpLocks/>
          </p:cNvCxnSpPr>
          <p:nvPr/>
        </p:nvCxnSpPr>
        <p:spPr>
          <a:xfrm flipV="1">
            <a:off x="336291" y="4504698"/>
            <a:ext cx="8336809" cy="1482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cxnSpLocks/>
          </p:cNvCxnSpPr>
          <p:nvPr/>
        </p:nvCxnSpPr>
        <p:spPr>
          <a:xfrm flipV="1">
            <a:off x="336291" y="2554995"/>
            <a:ext cx="8336809" cy="1482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2790376" y="1546529"/>
            <a:ext cx="3563250" cy="3764943"/>
            <a:chOff x="274702" y="936970"/>
            <a:chExt cx="4846267" cy="5120584"/>
          </a:xfrm>
        </p:grpSpPr>
        <p:grpSp>
          <p:nvGrpSpPr>
            <p:cNvPr id="7" name="Group 6"/>
            <p:cNvGrpSpPr/>
            <p:nvPr/>
          </p:nvGrpSpPr>
          <p:grpSpPr>
            <a:xfrm>
              <a:off x="274702" y="936970"/>
              <a:ext cx="4846267" cy="5120584"/>
              <a:chOff x="914775" y="1577043"/>
              <a:chExt cx="4846267" cy="5120584"/>
            </a:xfrm>
          </p:grpSpPr>
          <p:sp>
            <p:nvSpPr>
              <p:cNvPr id="11" name="Rectangle 10">
                <a:extLst>
                  <a:ext uri="{FF2B5EF4-FFF2-40B4-BE49-F238E27FC236}">
                    <a16:creationId xmlns:a16="http://schemas.microsoft.com/office/drawing/2014/main" id="{8C065F14-5D01-4160-B7E1-4A305044C3D6}"/>
                  </a:ext>
                </a:extLst>
              </p:cNvPr>
              <p:cNvSpPr/>
              <p:nvPr/>
            </p:nvSpPr>
            <p:spPr>
              <a:xfrm>
                <a:off x="914776" y="4388649"/>
                <a:ext cx="4846266" cy="2308978"/>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b"/>
              <a:lstStyle/>
              <a:p>
                <a:pPr algn="ctr" defTabSz="685644" fontAlgn="auto">
                  <a:spcBef>
                    <a:spcPts val="0"/>
                  </a:spcBef>
                  <a:spcAft>
                    <a:spcPts val="0"/>
                  </a:spcAft>
                  <a:defRPr/>
                </a:pPr>
                <a:endParaRPr lang="en-US" sz="825" dirty="0">
                  <a:solidFill>
                    <a:srgbClr val="353535"/>
                  </a:solidFill>
                  <a:latin typeface="Segoe UI Semilight"/>
                </a:endParaRPr>
              </a:p>
            </p:txBody>
          </p:sp>
          <p:sp>
            <p:nvSpPr>
              <p:cNvPr id="4" name="Rectangle 3"/>
              <p:cNvSpPr/>
              <p:nvPr/>
            </p:nvSpPr>
            <p:spPr>
              <a:xfrm>
                <a:off x="914775" y="1577043"/>
                <a:ext cx="4846267" cy="28346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fontAlgn="auto">
                  <a:spcBef>
                    <a:spcPts val="0"/>
                  </a:spcBef>
                  <a:spcAft>
                    <a:spcPts val="0"/>
                  </a:spcAft>
                  <a:defRPr/>
                </a:pPr>
                <a:endParaRPr lang="en-US" sz="1324" b="0" dirty="0">
                  <a:solidFill>
                    <a:prstClr val="white"/>
                  </a:solidFill>
                  <a:latin typeface="Calibri" panose="020F0502020204030204"/>
                </a:endParaRPr>
              </a:p>
            </p:txBody>
          </p:sp>
          <p:grpSp>
            <p:nvGrpSpPr>
              <p:cNvPr id="6" name="Group 5"/>
              <p:cNvGrpSpPr/>
              <p:nvPr/>
            </p:nvGrpSpPr>
            <p:grpSpPr>
              <a:xfrm>
                <a:off x="1097653" y="2034238"/>
                <a:ext cx="4495163" cy="2159950"/>
                <a:chOff x="4206579" y="2034238"/>
                <a:chExt cx="4495163" cy="2159950"/>
              </a:xfrm>
            </p:grpSpPr>
            <p:sp>
              <p:nvSpPr>
                <p:cNvPr id="14" name="Rectangle 13"/>
                <p:cNvSpPr/>
                <p:nvPr/>
              </p:nvSpPr>
              <p:spPr bwMode="auto">
                <a:xfrm>
                  <a:off x="4206579" y="2034238"/>
                  <a:ext cx="1066649" cy="1447594"/>
                </a:xfrm>
                <a:prstGeom prst="rect">
                  <a:avLst/>
                </a:prstGeom>
                <a:solidFill>
                  <a:srgbClr val="0078D7"/>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445">
                    <a:defRPr/>
                  </a:pPr>
                  <a:r>
                    <a:rPr lang="en-US" sz="1324" b="0" kern="0" dirty="0">
                      <a:gradFill>
                        <a:gsLst>
                          <a:gs pos="5439">
                            <a:srgbClr val="F8F8F8"/>
                          </a:gs>
                          <a:gs pos="10000">
                            <a:srgbClr val="F8F8F8"/>
                          </a:gs>
                        </a:gsLst>
                        <a:lin ang="5400000" scaled="0"/>
                      </a:gradFill>
                      <a:latin typeface="Segoe UI"/>
                      <a:cs typeface="+mn-cs"/>
                    </a:rPr>
                    <a:t>Spark </a:t>
                  </a:r>
                  <a:br>
                    <a:rPr lang="en-US" sz="1324" b="0" kern="0" dirty="0">
                      <a:gradFill>
                        <a:gsLst>
                          <a:gs pos="5439">
                            <a:srgbClr val="F8F8F8"/>
                          </a:gs>
                          <a:gs pos="10000">
                            <a:srgbClr val="F8F8F8"/>
                          </a:gs>
                        </a:gsLst>
                        <a:lin ang="5400000" scaled="0"/>
                      </a:gradFill>
                      <a:latin typeface="Segoe UI"/>
                      <a:cs typeface="+mn-cs"/>
                    </a:rPr>
                  </a:br>
                  <a:r>
                    <a:rPr lang="en-US" sz="1324" b="0" kern="0" dirty="0">
                      <a:gradFill>
                        <a:gsLst>
                          <a:gs pos="5439">
                            <a:srgbClr val="F8F8F8"/>
                          </a:gs>
                          <a:gs pos="10000">
                            <a:srgbClr val="F8F8F8"/>
                          </a:gs>
                        </a:gsLst>
                        <a:lin ang="5400000" scaled="0"/>
                      </a:gradFill>
                      <a:latin typeface="Segoe UI"/>
                      <a:cs typeface="+mn-cs"/>
                    </a:rPr>
                    <a:t>SQL</a:t>
                  </a:r>
                </a:p>
              </p:txBody>
            </p:sp>
            <p:sp>
              <p:nvSpPr>
                <p:cNvPr id="15" name="Rectangle 14"/>
                <p:cNvSpPr/>
                <p:nvPr/>
              </p:nvSpPr>
              <p:spPr bwMode="auto">
                <a:xfrm>
                  <a:off x="6492256" y="2034238"/>
                  <a:ext cx="1066649" cy="1447594"/>
                </a:xfrm>
                <a:prstGeom prst="rect">
                  <a:avLst/>
                </a:prstGeom>
                <a:solidFill>
                  <a:srgbClr val="0078D7"/>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445">
                    <a:defRPr/>
                  </a:pPr>
                  <a:r>
                    <a:rPr lang="en-US" sz="1324" b="0" kern="0" dirty="0" err="1">
                      <a:gradFill>
                        <a:gsLst>
                          <a:gs pos="5439">
                            <a:srgbClr val="F8F8F8"/>
                          </a:gs>
                          <a:gs pos="10000">
                            <a:srgbClr val="F8F8F8"/>
                          </a:gs>
                        </a:gsLst>
                        <a:lin ang="5400000" scaled="0"/>
                      </a:gradFill>
                      <a:latin typeface="Segoe UI"/>
                      <a:cs typeface="+mn-cs"/>
                    </a:rPr>
                    <a:t>GraphX</a:t>
                  </a:r>
                  <a:br>
                    <a:rPr lang="en-US" sz="1324" b="0" kern="0" dirty="0">
                      <a:gradFill>
                        <a:gsLst>
                          <a:gs pos="5439">
                            <a:srgbClr val="F8F8F8"/>
                          </a:gs>
                          <a:gs pos="10000">
                            <a:srgbClr val="F8F8F8"/>
                          </a:gs>
                        </a:gsLst>
                        <a:lin ang="5400000" scaled="0"/>
                      </a:gradFill>
                      <a:latin typeface="Segoe UI"/>
                      <a:cs typeface="+mn-cs"/>
                    </a:rPr>
                  </a:br>
                  <a:r>
                    <a:rPr lang="en-US" sz="1324" b="0" kern="0" dirty="0">
                      <a:gradFill>
                        <a:gsLst>
                          <a:gs pos="5439">
                            <a:srgbClr val="F8F8F8"/>
                          </a:gs>
                          <a:gs pos="10000">
                            <a:srgbClr val="F8F8F8"/>
                          </a:gs>
                        </a:gsLst>
                        <a:lin ang="5400000" scaled="0"/>
                      </a:gradFill>
                      <a:latin typeface="Segoe UI"/>
                      <a:cs typeface="+mn-cs"/>
                    </a:rPr>
                    <a:t>(graph)</a:t>
                  </a:r>
                </a:p>
              </p:txBody>
            </p:sp>
            <p:sp>
              <p:nvSpPr>
                <p:cNvPr id="16" name="Rectangle 15"/>
                <p:cNvSpPr/>
                <p:nvPr/>
              </p:nvSpPr>
              <p:spPr bwMode="auto">
                <a:xfrm>
                  <a:off x="7635093" y="2034238"/>
                  <a:ext cx="1066649" cy="1447594"/>
                </a:xfrm>
                <a:prstGeom prst="rect">
                  <a:avLst/>
                </a:prstGeom>
                <a:solidFill>
                  <a:srgbClr val="0078D7"/>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445">
                    <a:defRPr/>
                  </a:pPr>
                  <a:r>
                    <a:rPr lang="en-US" sz="1324" b="0" kern="0" dirty="0" err="1">
                      <a:gradFill>
                        <a:gsLst>
                          <a:gs pos="5439">
                            <a:srgbClr val="F8F8F8"/>
                          </a:gs>
                          <a:gs pos="10000">
                            <a:srgbClr val="F8F8F8"/>
                          </a:gs>
                        </a:gsLst>
                        <a:lin ang="5400000" scaled="0"/>
                      </a:gradFill>
                      <a:latin typeface="Segoe UI"/>
                      <a:cs typeface="+mn-cs"/>
                    </a:rPr>
                    <a:t>MLlib</a:t>
                  </a:r>
                  <a:br>
                    <a:rPr lang="en-US" sz="1324" b="0" kern="0" dirty="0">
                      <a:gradFill>
                        <a:gsLst>
                          <a:gs pos="5439">
                            <a:srgbClr val="F8F8F8"/>
                          </a:gs>
                          <a:gs pos="10000">
                            <a:srgbClr val="F8F8F8"/>
                          </a:gs>
                        </a:gsLst>
                        <a:lin ang="5400000" scaled="0"/>
                      </a:gradFill>
                      <a:latin typeface="Segoe UI"/>
                      <a:cs typeface="+mn-cs"/>
                    </a:rPr>
                  </a:br>
                  <a:r>
                    <a:rPr lang="en-US" sz="1324" b="0" kern="0" dirty="0">
                      <a:gradFill>
                        <a:gsLst>
                          <a:gs pos="5439">
                            <a:srgbClr val="F8F8F8"/>
                          </a:gs>
                          <a:gs pos="10000">
                            <a:srgbClr val="F8F8F8"/>
                          </a:gs>
                        </a:gsLst>
                        <a:lin ang="5400000" scaled="0"/>
                      </a:gradFill>
                      <a:latin typeface="Segoe UI"/>
                      <a:cs typeface="+mn-cs"/>
                    </a:rPr>
                    <a:t>(machine learning)</a:t>
                  </a:r>
                </a:p>
              </p:txBody>
            </p:sp>
            <p:sp>
              <p:nvSpPr>
                <p:cNvPr id="17" name="Rectangle 16"/>
                <p:cNvSpPr/>
                <p:nvPr/>
              </p:nvSpPr>
              <p:spPr bwMode="auto">
                <a:xfrm>
                  <a:off x="5363991" y="2034238"/>
                  <a:ext cx="1066649" cy="1447594"/>
                </a:xfrm>
                <a:prstGeom prst="rect">
                  <a:avLst/>
                </a:prstGeom>
                <a:solidFill>
                  <a:srgbClr val="0070C0"/>
                </a:solidFill>
                <a:ln>
                  <a:noFill/>
                </a:ln>
                <a:effectLst/>
              </p:spPr>
              <p:txBody>
                <a:bodyPr vert="horz" wrap="square" lIns="0" tIns="34285" rIns="0" bIns="34285" numCol="1" rtlCol="0" anchor="ctr" anchorCtr="0" compatLnSpc="1">
                  <a:prstTxWarp prst="textNoShape">
                    <a:avLst/>
                  </a:prstTxWarp>
                </a:bodyPr>
                <a:lstStyle/>
                <a:p>
                  <a:pPr algn="ctr" defTabSz="685445">
                    <a:defRPr/>
                  </a:pPr>
                  <a:r>
                    <a:rPr lang="en-US" sz="1324" b="0" kern="0" dirty="0">
                      <a:gradFill>
                        <a:gsLst>
                          <a:gs pos="5439">
                            <a:srgbClr val="F8F8F8"/>
                          </a:gs>
                          <a:gs pos="10000">
                            <a:srgbClr val="F8F8F8"/>
                          </a:gs>
                        </a:gsLst>
                        <a:lin ang="5400000" scaled="0"/>
                      </a:gradFill>
                      <a:latin typeface="Segoe UI"/>
                      <a:cs typeface="+mn-cs"/>
                    </a:rPr>
                    <a:t>Spark Streaming</a:t>
                  </a:r>
                </a:p>
              </p:txBody>
            </p:sp>
            <p:sp>
              <p:nvSpPr>
                <p:cNvPr id="18" name="Rectangle 17"/>
                <p:cNvSpPr/>
                <p:nvPr/>
              </p:nvSpPr>
              <p:spPr bwMode="auto">
                <a:xfrm>
                  <a:off x="4225720" y="3584674"/>
                  <a:ext cx="4476022" cy="609514"/>
                </a:xfrm>
                <a:prstGeom prst="rect">
                  <a:avLst/>
                </a:prstGeom>
                <a:solidFill>
                  <a:srgbClr val="00B0F0"/>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445">
                    <a:defRPr/>
                  </a:pPr>
                  <a:r>
                    <a:rPr lang="en-US" sz="1471" b="0" kern="0" dirty="0">
                      <a:gradFill>
                        <a:gsLst>
                          <a:gs pos="5439">
                            <a:srgbClr val="F8F8F8"/>
                          </a:gs>
                          <a:gs pos="10000">
                            <a:srgbClr val="F8F8F8"/>
                          </a:gs>
                        </a:gsLst>
                        <a:lin ang="5400000" scaled="0"/>
                      </a:gradFill>
                      <a:latin typeface="Segoe UI"/>
                      <a:cs typeface="+mn-cs"/>
                    </a:rPr>
                    <a:t>Apache Spark on HDInsight</a:t>
                  </a:r>
                </a:p>
              </p:txBody>
            </p:sp>
          </p:grpSp>
          <p:grpSp>
            <p:nvGrpSpPr>
              <p:cNvPr id="12" name="Group 11"/>
              <p:cNvGrpSpPr/>
              <p:nvPr/>
            </p:nvGrpSpPr>
            <p:grpSpPr>
              <a:xfrm>
                <a:off x="1107223" y="5106743"/>
                <a:ext cx="4476022" cy="1316567"/>
                <a:chOff x="4115140" y="4718184"/>
                <a:chExt cx="4476022" cy="1316567"/>
              </a:xfrm>
            </p:grpSpPr>
            <p:sp>
              <p:nvSpPr>
                <p:cNvPr id="25" name="Rectangle 24"/>
                <p:cNvSpPr/>
                <p:nvPr/>
              </p:nvSpPr>
              <p:spPr bwMode="auto">
                <a:xfrm>
                  <a:off x="4115140" y="5425237"/>
                  <a:ext cx="4476022" cy="609514"/>
                </a:xfrm>
                <a:prstGeom prst="rect">
                  <a:avLst/>
                </a:prstGeom>
                <a:solidFill>
                  <a:srgbClr val="00B0F0"/>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445">
                    <a:defRPr/>
                  </a:pPr>
                  <a:r>
                    <a:rPr lang="en-US" sz="1471" b="0" kern="0" dirty="0">
                      <a:gradFill>
                        <a:gsLst>
                          <a:gs pos="5439">
                            <a:srgbClr val="F8F8F8"/>
                          </a:gs>
                          <a:gs pos="10000">
                            <a:srgbClr val="F8F8F8"/>
                          </a:gs>
                        </a:gsLst>
                        <a:lin ang="5400000" scaled="0"/>
                      </a:gradFill>
                      <a:latin typeface="Segoe UI"/>
                      <a:cs typeface="+mn-cs"/>
                    </a:rPr>
                    <a:t>Azure Cosmos DB</a:t>
                  </a:r>
                </a:p>
              </p:txBody>
            </p:sp>
            <p:sp>
              <p:nvSpPr>
                <p:cNvPr id="27" name="Rectangle 26"/>
                <p:cNvSpPr/>
                <p:nvPr/>
              </p:nvSpPr>
              <p:spPr bwMode="auto">
                <a:xfrm>
                  <a:off x="4115140" y="4718184"/>
                  <a:ext cx="4476022" cy="612648"/>
                </a:xfrm>
                <a:prstGeom prst="rect">
                  <a:avLst/>
                </a:prstGeom>
                <a:solidFill>
                  <a:srgbClr val="0078D7"/>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445">
                    <a:defRPr/>
                  </a:pPr>
                  <a:r>
                    <a:rPr lang="en-US" sz="1324" b="0" kern="0" dirty="0">
                      <a:gradFill>
                        <a:gsLst>
                          <a:gs pos="5439">
                            <a:srgbClr val="F8F8F8"/>
                          </a:gs>
                          <a:gs pos="10000">
                            <a:srgbClr val="F8F8F8"/>
                          </a:gs>
                        </a:gsLst>
                        <a:lin ang="5400000" scaled="0"/>
                      </a:gradFill>
                      <a:latin typeface="Segoe UI"/>
                      <a:cs typeface="+mn-cs"/>
                    </a:rPr>
                    <a:t>Spark Connector using DocumentDB API</a:t>
                  </a:r>
                </a:p>
              </p:txBody>
            </p:sp>
          </p:grpSp>
          <p:sp>
            <p:nvSpPr>
              <p:cNvPr id="36" name="TextBox 35"/>
              <p:cNvSpPr txBox="1"/>
              <p:nvPr/>
            </p:nvSpPr>
            <p:spPr>
              <a:xfrm>
                <a:off x="1006215" y="1678467"/>
                <a:ext cx="2404842" cy="402726"/>
              </a:xfrm>
              <a:prstGeom prst="rect">
                <a:avLst/>
              </a:prstGeom>
              <a:noFill/>
            </p:spPr>
            <p:txBody>
              <a:bodyPr wrap="none" rtlCol="0">
                <a:spAutoFit/>
              </a:bodyPr>
              <a:lstStyle/>
              <a:p>
                <a:pPr defTabSz="685775" fontAlgn="auto">
                  <a:spcBef>
                    <a:spcPts val="0"/>
                  </a:spcBef>
                  <a:spcAft>
                    <a:spcPts val="0"/>
                  </a:spcAft>
                  <a:defRPr/>
                </a:pPr>
                <a:r>
                  <a:rPr lang="en-US" sz="1324" b="0" dirty="0">
                    <a:solidFill>
                      <a:prstClr val="black"/>
                    </a:solidFill>
                    <a:latin typeface="Calibri" panose="020F0502020204030204"/>
                    <a:cs typeface="+mn-cs"/>
                  </a:rPr>
                  <a:t>Scale-out Computation</a:t>
                </a:r>
              </a:p>
            </p:txBody>
          </p:sp>
          <p:sp>
            <p:nvSpPr>
              <p:cNvPr id="37" name="TextBox 36"/>
              <p:cNvSpPr txBox="1"/>
              <p:nvPr/>
            </p:nvSpPr>
            <p:spPr>
              <a:xfrm>
                <a:off x="979425" y="4542853"/>
                <a:ext cx="2049471" cy="402726"/>
              </a:xfrm>
              <a:prstGeom prst="rect">
                <a:avLst/>
              </a:prstGeom>
              <a:noFill/>
            </p:spPr>
            <p:txBody>
              <a:bodyPr wrap="none" rtlCol="0">
                <a:spAutoFit/>
              </a:bodyPr>
              <a:lstStyle/>
              <a:p>
                <a:pPr defTabSz="685775" fontAlgn="auto">
                  <a:spcBef>
                    <a:spcPts val="0"/>
                  </a:spcBef>
                  <a:spcAft>
                    <a:spcPts val="0"/>
                  </a:spcAft>
                  <a:defRPr/>
                </a:pPr>
                <a:r>
                  <a:rPr lang="en-US" sz="1324" b="0" dirty="0">
                    <a:solidFill>
                      <a:prstClr val="black"/>
                    </a:solidFill>
                    <a:latin typeface="Calibri" panose="020F0502020204030204"/>
                    <a:cs typeface="+mn-cs"/>
                  </a:rPr>
                  <a:t>Scale-out Database</a:t>
                </a:r>
              </a:p>
            </p:txBody>
          </p:sp>
        </p:grpSp>
        <p:cxnSp>
          <p:nvCxnSpPr>
            <p:cNvPr id="9" name="Straight Arrow Connector 8"/>
            <p:cNvCxnSpPr>
              <a:cxnSpLocks/>
            </p:cNvCxnSpPr>
            <p:nvPr/>
          </p:nvCxnSpPr>
          <p:spPr>
            <a:xfrm>
              <a:off x="2743555" y="3588701"/>
              <a:ext cx="0" cy="556207"/>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983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Rectangle 103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857250"/>
            <a:ext cx="9144000" cy="5143500"/>
          </a:xfrm>
          <a:prstGeom prst="rect">
            <a:avLst/>
          </a:prstGeom>
          <a:solidFill>
            <a:schemeClr val="bg1"/>
          </a:solidFill>
          <a:ln>
            <a:noFill/>
          </a:ln>
          <a:effectLst/>
        </p:spPr>
      </p:sp>
      <p:sp>
        <p:nvSpPr>
          <p:cNvPr id="1045"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7250"/>
            <a:ext cx="7306952" cy="51435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1046"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7035252" cy="51435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563" y="2329260"/>
            <a:ext cx="2053509" cy="907651"/>
          </a:xfrm>
          <a:prstGeom prst="rect">
            <a:avLst/>
          </a:prstGeom>
        </p:spPr>
      </p:pic>
      <p:sp>
        <p:nvSpPr>
          <p:cNvPr id="498" name="Title 1"/>
          <p:cNvSpPr txBox="1">
            <a:spLocks/>
          </p:cNvSpPr>
          <p:nvPr/>
        </p:nvSpPr>
        <p:spPr>
          <a:xfrm>
            <a:off x="628650" y="1131094"/>
            <a:ext cx="3893344" cy="994172"/>
          </a:xfrm>
          <a:prstGeom prst="rect">
            <a:avLst/>
          </a:prstGeom>
        </p:spPr>
        <p:txBody>
          <a:bodyPr vert="horz" lIns="68580" tIns="34290" rIns="68580" bIns="3429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00" fontAlgn="auto">
              <a:spcAft>
                <a:spcPts val="0"/>
              </a:spcAft>
            </a:pPr>
            <a:r>
              <a:rPr lang="en-US" sz="3300" spc="-77">
                <a:solidFill>
                  <a:prstClr val="white"/>
                </a:solidFill>
                <a:latin typeface="Calibri Light" panose="020F0302020204030204"/>
              </a:rPr>
              <a:t>Messaging</a:t>
            </a:r>
          </a:p>
        </p:txBody>
      </p:sp>
      <p:sp>
        <p:nvSpPr>
          <p:cNvPr id="499" name="TextBox 498"/>
          <p:cNvSpPr txBox="1"/>
          <p:nvPr/>
        </p:nvSpPr>
        <p:spPr>
          <a:xfrm>
            <a:off x="628650" y="2373187"/>
            <a:ext cx="4280674" cy="3116785"/>
          </a:xfrm>
          <a:prstGeom prst="rect">
            <a:avLst/>
          </a:prstGeom>
        </p:spPr>
        <p:txBody>
          <a:bodyPr vert="horz" lIns="68580" tIns="34290" rIns="68580" bIns="34290" rtlCol="0">
            <a:normAutofit/>
          </a:bodyPr>
          <a:lstStyle/>
          <a:p>
            <a:pPr indent="-171450" defTabSz="685800" fontAlgn="auto">
              <a:lnSpc>
                <a:spcPct val="90000"/>
              </a:lnSpc>
              <a:spcBef>
                <a:spcPts val="0"/>
              </a:spcBef>
              <a:spcAft>
                <a:spcPts val="450"/>
              </a:spcAft>
              <a:buFont typeface="Arial" panose="020B0604020202020204" pitchFamily="34" charset="0"/>
              <a:buChar char="•"/>
            </a:pPr>
            <a:r>
              <a:rPr lang="en-US" sz="1500" dirty="0">
                <a:solidFill>
                  <a:prstClr val="white"/>
                </a:solidFill>
                <a:latin typeface="Calibri" panose="020F0502020204030204"/>
                <a:cs typeface="+mn-cs"/>
              </a:rPr>
              <a:t>Business Needs:</a:t>
            </a:r>
          </a:p>
          <a:p>
            <a:pPr indent="-171450" defTabSz="685800" fontAlgn="auto">
              <a:lnSpc>
                <a:spcPct val="90000"/>
              </a:lnSpc>
              <a:spcBef>
                <a:spcPts val="0"/>
              </a:spcBef>
              <a:spcAft>
                <a:spcPts val="450"/>
              </a:spcAft>
              <a:buFont typeface="Arial" panose="020B0604020202020204" pitchFamily="34" charset="0"/>
              <a:buChar char="•"/>
            </a:pP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High scalability to ingest and store messages from a massive user base</a:t>
            </a:r>
            <a:br>
              <a:rPr lang="en-US" sz="1500" b="0" i="1" dirty="0">
                <a:solidFill>
                  <a:prstClr val="white"/>
                </a:solidFill>
                <a:latin typeface="Calibri" panose="020F0502020204030204"/>
                <a:cs typeface="+mn-cs"/>
              </a:rPr>
            </a:br>
            <a:endParaRPr lang="en-US" sz="1500" b="0" i="1"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Low latency access across multiple geographies to support global user-base</a:t>
            </a:r>
          </a:p>
          <a:p>
            <a:pPr marL="257175" indent="-171450" defTabSz="685800" fontAlgn="auto">
              <a:lnSpc>
                <a:spcPct val="90000"/>
              </a:lnSpc>
              <a:spcBef>
                <a:spcPts val="0"/>
              </a:spcBef>
              <a:spcAft>
                <a:spcPts val="450"/>
              </a:spcAft>
              <a:buFont typeface="Arial" panose="020B0604020202020204" pitchFamily="34" charset="0"/>
              <a:buChar char="•"/>
            </a:pPr>
            <a:endParaRPr lang="en-US" sz="1500" b="0" dirty="0">
              <a:solidFill>
                <a:prstClr val="white"/>
              </a:solidFill>
              <a:latin typeface="Calibri" panose="020F0502020204030204"/>
              <a:cs typeface="+mn-cs"/>
            </a:endParaRPr>
          </a:p>
          <a:p>
            <a:pPr marL="257175" indent="-171450" defTabSz="685800" fontAlgn="auto">
              <a:lnSpc>
                <a:spcPct val="90000"/>
              </a:lnSpc>
              <a:spcBef>
                <a:spcPts val="0"/>
              </a:spcBef>
              <a:spcAft>
                <a:spcPts val="450"/>
              </a:spcAft>
              <a:buFont typeface="Arial" panose="020B0604020202020204" pitchFamily="34" charset="0"/>
              <a:buChar char="•"/>
            </a:pPr>
            <a:r>
              <a:rPr lang="en-US" sz="1500" b="0" dirty="0">
                <a:solidFill>
                  <a:prstClr val="white"/>
                </a:solidFill>
                <a:latin typeface="Calibri" panose="020F0502020204030204"/>
                <a:cs typeface="+mn-cs"/>
              </a:rPr>
              <a:t>High availability across multiple data centers</a:t>
            </a:r>
          </a:p>
          <a:p>
            <a:pPr marL="257175" indent="-171450" defTabSz="685800" fontAlgn="auto">
              <a:lnSpc>
                <a:spcPct val="90000"/>
              </a:lnSpc>
              <a:spcBef>
                <a:spcPts val="0"/>
              </a:spcBef>
              <a:spcAft>
                <a:spcPts val="450"/>
              </a:spcAft>
              <a:buFont typeface="Arial" panose="020B0604020202020204" pitchFamily="34" charset="0"/>
              <a:buChar char="•"/>
            </a:pPr>
            <a:endParaRPr lang="en-US" sz="1500" b="0" i="1" dirty="0">
              <a:solidFill>
                <a:prstClr val="white"/>
              </a:solidFill>
              <a:latin typeface="Calibri" panose="020F0502020204030204"/>
              <a:cs typeface="+mn-cs"/>
            </a:endParaRPr>
          </a:p>
        </p:txBody>
      </p:sp>
      <p:pic>
        <p:nvPicPr>
          <p:cNvPr id="24" name="Picture 2" descr="https://assets.onestore.ms/cdnfiles/external/uhf/long/9a49a7e9d8e881327e81b9eb43dabc01de70a9bb/images/microsoft-gra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4161" y="1398218"/>
            <a:ext cx="2598368" cy="5533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ears of War logo.PNG">
            <a:extLst>
              <a:ext uri="{FF2B5EF4-FFF2-40B4-BE49-F238E27FC236}">
                <a16:creationId xmlns:a16="http://schemas.microsoft.com/office/drawing/2014/main" id="{90B080EF-7FED-4F46-8DF3-C317EF02C3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7282" y="3699658"/>
            <a:ext cx="1756640" cy="919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9313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2692068" y="4503076"/>
            <a:ext cx="4827310" cy="438582"/>
          </a:xfrm>
          <a:prstGeom prst="rect">
            <a:avLst/>
          </a:prstGeom>
          <a:noFill/>
        </p:spPr>
        <p:txBody>
          <a:bodyPr wrap="square" rtlCol="0">
            <a:spAutoFit/>
          </a:bodyPr>
          <a:lstStyle/>
          <a:p>
            <a:pPr defTabSz="685800" fontAlgn="auto">
              <a:spcBef>
                <a:spcPts val="0"/>
              </a:spcBef>
              <a:spcAft>
                <a:spcPts val="0"/>
              </a:spcAft>
            </a:pPr>
            <a:r>
              <a:rPr lang="en-US" sz="2250" b="0" dirty="0">
                <a:solidFill>
                  <a:srgbClr val="00B0F0"/>
                </a:solidFill>
                <a:latin typeface="Segoe UI Semibold" panose="020B0702040204020203" pitchFamily="34" charset="0"/>
                <a:cs typeface="Segoe UI Semibold" panose="020B0702040204020203" pitchFamily="34" charset="0"/>
              </a:rPr>
              <a:t>Our Story</a:t>
            </a:r>
            <a:endParaRPr lang="en-US" sz="2250" b="0" u="sng" dirty="0">
              <a:solidFill>
                <a:srgbClr val="00B0F0"/>
              </a:solidFill>
              <a:latin typeface="Segoe UI Semibold" panose="020B0702040204020203" pitchFamily="34" charset="0"/>
              <a:cs typeface="Segoe UI Semibold" panose="020B07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113" y="3710775"/>
            <a:ext cx="1747955" cy="1164149"/>
          </a:xfrm>
          <a:prstGeom prst="rect">
            <a:avLst/>
          </a:prstGeom>
        </p:spPr>
      </p:pic>
    </p:spTree>
    <p:extLst>
      <p:ext uri="{BB962C8B-B14F-4D97-AF65-F5344CB8AC3E}">
        <p14:creationId xmlns:p14="http://schemas.microsoft.com/office/powerpoint/2010/main" val="368572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195821" y="981635"/>
            <a:ext cx="8747990" cy="6751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Messaging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342" y="3062547"/>
            <a:ext cx="585218" cy="585218"/>
          </a:xfrm>
          <a:prstGeom prst="rect">
            <a:avLst/>
          </a:prstGeom>
        </p:spPr>
      </p:pic>
      <p:sp>
        <p:nvSpPr>
          <p:cNvPr id="14" name="TextBox 13"/>
          <p:cNvSpPr txBox="1"/>
          <p:nvPr/>
        </p:nvSpPr>
        <p:spPr>
          <a:xfrm>
            <a:off x="2580113" y="3700035"/>
            <a:ext cx="162686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Web App</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(messaging app)</a:t>
            </a:r>
          </a:p>
        </p:txBody>
      </p:sp>
      <p:pic>
        <p:nvPicPr>
          <p:cNvPr id="15" name="Picture 14"/>
          <p:cNvPicPr>
            <a:picLocks noChangeAspect="1"/>
          </p:cNvPicPr>
          <p:nvPr/>
        </p:nvPicPr>
        <p:blipFill>
          <a:blip r:embed="rId4"/>
          <a:stretch>
            <a:fillRect/>
          </a:stretch>
        </p:blipFill>
        <p:spPr>
          <a:xfrm>
            <a:off x="1129574" y="3143746"/>
            <a:ext cx="488054" cy="422820"/>
          </a:xfrm>
          <a:prstGeom prst="rect">
            <a:avLst/>
          </a:prstGeom>
        </p:spPr>
      </p:pic>
      <p:cxnSp>
        <p:nvCxnSpPr>
          <p:cNvPr id="17" name="Straight Arrow Connector 16"/>
          <p:cNvCxnSpPr>
            <a:cxnSpLocks/>
          </p:cNvCxnSpPr>
          <p:nvPr/>
        </p:nvCxnSpPr>
        <p:spPr>
          <a:xfrm>
            <a:off x="2087815" y="3355156"/>
            <a:ext cx="545840" cy="633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7" name="Rectangle 56"/>
          <p:cNvSpPr/>
          <p:nvPr/>
        </p:nvSpPr>
        <p:spPr>
          <a:xfrm>
            <a:off x="4854752" y="1362751"/>
            <a:ext cx="3767291" cy="127813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59" name="TextBox 58"/>
          <p:cNvSpPr txBox="1"/>
          <p:nvPr/>
        </p:nvSpPr>
        <p:spPr>
          <a:xfrm>
            <a:off x="4854752" y="2198733"/>
            <a:ext cx="1902779"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(message data – partitioned by </a:t>
            </a:r>
            <a:r>
              <a:rPr lang="en-US" sz="825" b="0" dirty="0" err="1">
                <a:solidFill>
                  <a:prstClr val="black"/>
                </a:solidFill>
                <a:latin typeface="Segoe UI Light" panose="020B0502040204020203" pitchFamily="34" charset="0"/>
                <a:cs typeface="Segoe UI Light" panose="020B0502040204020203" pitchFamily="34" charset="0"/>
              </a:rPr>
              <a:t>userid</a:t>
            </a:r>
            <a:r>
              <a:rPr lang="en-US" sz="825" b="0" dirty="0">
                <a:solidFill>
                  <a:prstClr val="black"/>
                </a:solidFill>
                <a:latin typeface="Segoe UI Light" panose="020B0502040204020203" pitchFamily="34" charset="0"/>
                <a:cs typeface="Segoe UI Light" panose="020B0502040204020203" pitchFamily="34" charset="0"/>
              </a:rPr>
              <a:t>)</a:t>
            </a:r>
          </a:p>
        </p:txBody>
      </p:sp>
      <p:sp>
        <p:nvSpPr>
          <p:cNvPr id="60" name="TextBox 59"/>
          <p:cNvSpPr txBox="1"/>
          <p:nvPr/>
        </p:nvSpPr>
        <p:spPr>
          <a:xfrm>
            <a:off x="7220016" y="2197121"/>
            <a:ext cx="110308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Search</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(full-text index)</a:t>
            </a:r>
          </a:p>
        </p:txBody>
      </p:sp>
      <p:cxnSp>
        <p:nvCxnSpPr>
          <p:cNvPr id="61" name="Straight Arrow Connector 60"/>
          <p:cNvCxnSpPr>
            <a:cxnSpLocks/>
          </p:cNvCxnSpPr>
          <p:nvPr/>
        </p:nvCxnSpPr>
        <p:spPr>
          <a:xfrm>
            <a:off x="6473989" y="1911820"/>
            <a:ext cx="567086" cy="376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2" name="Picture 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8949" y="1542307"/>
            <a:ext cx="585218" cy="585218"/>
          </a:xfrm>
          <a:prstGeom prst="rect">
            <a:avLst/>
          </a:prstGeom>
        </p:spPr>
      </p:pic>
      <p:sp>
        <p:nvSpPr>
          <p:cNvPr id="63" name="TextBox 62"/>
          <p:cNvSpPr txBox="1"/>
          <p:nvPr/>
        </p:nvSpPr>
        <p:spPr>
          <a:xfrm>
            <a:off x="4853475" y="1380751"/>
            <a:ext cx="864868" cy="219291"/>
          </a:xfrm>
          <a:prstGeom prst="rect">
            <a:avLst/>
          </a:prstGeom>
          <a:noFill/>
        </p:spPr>
        <p:txBody>
          <a:bodyPr wrap="square" rtlCol="0">
            <a:spAutoFit/>
          </a:bodyPr>
          <a:lstStyle/>
          <a:p>
            <a:pP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Week 0</a:t>
            </a:r>
          </a:p>
        </p:txBody>
      </p:sp>
      <p:cxnSp>
        <p:nvCxnSpPr>
          <p:cNvPr id="74" name="Straight Arrow Connector 73"/>
          <p:cNvCxnSpPr>
            <a:cxnSpLocks/>
          </p:cNvCxnSpPr>
          <p:nvPr/>
        </p:nvCxnSpPr>
        <p:spPr>
          <a:xfrm flipV="1">
            <a:off x="3938838" y="2319087"/>
            <a:ext cx="730919" cy="82465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2" name="Picture 31">
            <a:extLst>
              <a:ext uri="{FF2B5EF4-FFF2-40B4-BE49-F238E27FC236}">
                <a16:creationId xmlns:a16="http://schemas.microsoft.com/office/drawing/2014/main" id="{1EE10E5C-60F0-4B4B-B2DE-991BBE8D30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73898" y="1586612"/>
            <a:ext cx="664485" cy="664485"/>
          </a:xfrm>
          <a:prstGeom prst="rect">
            <a:avLst/>
          </a:prstGeom>
        </p:spPr>
      </p:pic>
    </p:spTree>
    <p:extLst>
      <p:ext uri="{BB962C8B-B14F-4D97-AF65-F5344CB8AC3E}">
        <p14:creationId xmlns:p14="http://schemas.microsoft.com/office/powerpoint/2010/main" val="3720215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54752" y="2844671"/>
            <a:ext cx="3767291" cy="127813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85" name="TextBox 84"/>
          <p:cNvSpPr txBox="1"/>
          <p:nvPr/>
        </p:nvSpPr>
        <p:spPr>
          <a:xfrm>
            <a:off x="4854752" y="3680653"/>
            <a:ext cx="1902779"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(message data – partitioned by </a:t>
            </a:r>
            <a:r>
              <a:rPr lang="en-US" sz="825" b="0" dirty="0" err="1">
                <a:solidFill>
                  <a:prstClr val="black"/>
                </a:solidFill>
                <a:latin typeface="Segoe UI Light" panose="020B0502040204020203" pitchFamily="34" charset="0"/>
                <a:cs typeface="Segoe UI Light" panose="020B0502040204020203" pitchFamily="34" charset="0"/>
              </a:rPr>
              <a:t>userid</a:t>
            </a:r>
            <a:r>
              <a:rPr lang="en-US" sz="825" b="0" dirty="0">
                <a:solidFill>
                  <a:prstClr val="black"/>
                </a:solidFill>
                <a:latin typeface="Segoe UI Light" panose="020B0502040204020203" pitchFamily="34" charset="0"/>
                <a:cs typeface="Segoe UI Light" panose="020B0502040204020203" pitchFamily="34" charset="0"/>
              </a:rPr>
              <a:t>)</a:t>
            </a:r>
          </a:p>
        </p:txBody>
      </p:sp>
      <p:sp>
        <p:nvSpPr>
          <p:cNvPr id="86" name="TextBox 85"/>
          <p:cNvSpPr txBox="1"/>
          <p:nvPr/>
        </p:nvSpPr>
        <p:spPr>
          <a:xfrm>
            <a:off x="7220016" y="3679041"/>
            <a:ext cx="110308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Search</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(full-text index)</a:t>
            </a:r>
          </a:p>
        </p:txBody>
      </p:sp>
      <p:cxnSp>
        <p:nvCxnSpPr>
          <p:cNvPr id="93" name="Straight Arrow Connector 92"/>
          <p:cNvCxnSpPr>
            <a:cxnSpLocks/>
          </p:cNvCxnSpPr>
          <p:nvPr/>
        </p:nvCxnSpPr>
        <p:spPr>
          <a:xfrm>
            <a:off x="6473989" y="3393741"/>
            <a:ext cx="567086" cy="376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itle 1"/>
          <p:cNvSpPr txBox="1">
            <a:spLocks/>
          </p:cNvSpPr>
          <p:nvPr/>
        </p:nvSpPr>
        <p:spPr>
          <a:xfrm>
            <a:off x="195821" y="981635"/>
            <a:ext cx="8747990" cy="6751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Messaging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949" y="3024227"/>
            <a:ext cx="585218" cy="5852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6342" y="3062547"/>
            <a:ext cx="585218" cy="585218"/>
          </a:xfrm>
          <a:prstGeom prst="rect">
            <a:avLst/>
          </a:prstGeom>
        </p:spPr>
      </p:pic>
      <p:sp>
        <p:nvSpPr>
          <p:cNvPr id="14" name="TextBox 13"/>
          <p:cNvSpPr txBox="1"/>
          <p:nvPr/>
        </p:nvSpPr>
        <p:spPr>
          <a:xfrm>
            <a:off x="2580113" y="3700035"/>
            <a:ext cx="162686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Web App</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(messaging app)</a:t>
            </a:r>
          </a:p>
        </p:txBody>
      </p:sp>
      <p:pic>
        <p:nvPicPr>
          <p:cNvPr id="15" name="Picture 14"/>
          <p:cNvPicPr>
            <a:picLocks noChangeAspect="1"/>
          </p:cNvPicPr>
          <p:nvPr/>
        </p:nvPicPr>
        <p:blipFill>
          <a:blip r:embed="rId5"/>
          <a:stretch>
            <a:fillRect/>
          </a:stretch>
        </p:blipFill>
        <p:spPr>
          <a:xfrm>
            <a:off x="1129574" y="3143746"/>
            <a:ext cx="488054" cy="422820"/>
          </a:xfrm>
          <a:prstGeom prst="rect">
            <a:avLst/>
          </a:prstGeom>
        </p:spPr>
      </p:pic>
      <p:cxnSp>
        <p:nvCxnSpPr>
          <p:cNvPr id="17" name="Straight Arrow Connector 16"/>
          <p:cNvCxnSpPr>
            <a:cxnSpLocks/>
          </p:cNvCxnSpPr>
          <p:nvPr/>
        </p:nvCxnSpPr>
        <p:spPr>
          <a:xfrm>
            <a:off x="2087815" y="3355156"/>
            <a:ext cx="545840" cy="633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p:cNvSpPr txBox="1"/>
          <p:nvPr/>
        </p:nvSpPr>
        <p:spPr>
          <a:xfrm>
            <a:off x="4853475" y="2862672"/>
            <a:ext cx="864868" cy="219291"/>
          </a:xfrm>
          <a:prstGeom prst="rect">
            <a:avLst/>
          </a:prstGeom>
          <a:noFill/>
        </p:spPr>
        <p:txBody>
          <a:bodyPr wrap="square" rtlCol="0">
            <a:spAutoFit/>
          </a:bodyPr>
          <a:lstStyle/>
          <a:p>
            <a:pP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Week 1</a:t>
            </a:r>
          </a:p>
        </p:txBody>
      </p:sp>
      <p:sp>
        <p:nvSpPr>
          <p:cNvPr id="57" name="Rectangle 56"/>
          <p:cNvSpPr/>
          <p:nvPr/>
        </p:nvSpPr>
        <p:spPr>
          <a:xfrm>
            <a:off x="4854752" y="1362751"/>
            <a:ext cx="3767291" cy="127813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59" name="TextBox 58"/>
          <p:cNvSpPr txBox="1"/>
          <p:nvPr/>
        </p:nvSpPr>
        <p:spPr>
          <a:xfrm>
            <a:off x="4854752" y="2198733"/>
            <a:ext cx="1902779"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(message data – partitioned by </a:t>
            </a:r>
            <a:r>
              <a:rPr lang="en-US" sz="825" b="0" dirty="0" err="1">
                <a:solidFill>
                  <a:prstClr val="black"/>
                </a:solidFill>
                <a:latin typeface="Segoe UI Light" panose="020B0502040204020203" pitchFamily="34" charset="0"/>
                <a:cs typeface="Segoe UI Light" panose="020B0502040204020203" pitchFamily="34" charset="0"/>
              </a:rPr>
              <a:t>userid</a:t>
            </a:r>
            <a:r>
              <a:rPr lang="en-US" sz="825" b="0" dirty="0">
                <a:solidFill>
                  <a:prstClr val="black"/>
                </a:solidFill>
                <a:latin typeface="Segoe UI Light" panose="020B0502040204020203" pitchFamily="34" charset="0"/>
                <a:cs typeface="Segoe UI Light" panose="020B0502040204020203" pitchFamily="34" charset="0"/>
              </a:rPr>
              <a:t>)</a:t>
            </a:r>
          </a:p>
        </p:txBody>
      </p:sp>
      <p:sp>
        <p:nvSpPr>
          <p:cNvPr id="60" name="TextBox 59"/>
          <p:cNvSpPr txBox="1"/>
          <p:nvPr/>
        </p:nvSpPr>
        <p:spPr>
          <a:xfrm>
            <a:off x="7220016" y="2197121"/>
            <a:ext cx="110308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Search</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(full-text index)</a:t>
            </a:r>
          </a:p>
        </p:txBody>
      </p:sp>
      <p:cxnSp>
        <p:nvCxnSpPr>
          <p:cNvPr id="61" name="Straight Arrow Connector 60"/>
          <p:cNvCxnSpPr>
            <a:cxnSpLocks/>
          </p:cNvCxnSpPr>
          <p:nvPr/>
        </p:nvCxnSpPr>
        <p:spPr>
          <a:xfrm>
            <a:off x="6473989" y="1911820"/>
            <a:ext cx="567086" cy="376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949" y="1542307"/>
            <a:ext cx="585218" cy="585218"/>
          </a:xfrm>
          <a:prstGeom prst="rect">
            <a:avLst/>
          </a:prstGeom>
        </p:spPr>
      </p:pic>
      <p:sp>
        <p:nvSpPr>
          <p:cNvPr id="63" name="TextBox 62"/>
          <p:cNvSpPr txBox="1"/>
          <p:nvPr/>
        </p:nvSpPr>
        <p:spPr>
          <a:xfrm>
            <a:off x="4853475" y="1380751"/>
            <a:ext cx="864868" cy="219291"/>
          </a:xfrm>
          <a:prstGeom prst="rect">
            <a:avLst/>
          </a:prstGeom>
          <a:noFill/>
        </p:spPr>
        <p:txBody>
          <a:bodyPr wrap="square" rtlCol="0">
            <a:spAutoFit/>
          </a:bodyPr>
          <a:lstStyle/>
          <a:p>
            <a:pP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Week 0</a:t>
            </a:r>
          </a:p>
        </p:txBody>
      </p:sp>
      <p:cxnSp>
        <p:nvCxnSpPr>
          <p:cNvPr id="74" name="Straight Arrow Connector 73"/>
          <p:cNvCxnSpPr>
            <a:cxnSpLocks/>
          </p:cNvCxnSpPr>
          <p:nvPr/>
        </p:nvCxnSpPr>
        <p:spPr>
          <a:xfrm>
            <a:off x="4097998" y="3393740"/>
            <a:ext cx="634925"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1" name="Picture 30">
            <a:extLst>
              <a:ext uri="{FF2B5EF4-FFF2-40B4-BE49-F238E27FC236}">
                <a16:creationId xmlns:a16="http://schemas.microsoft.com/office/drawing/2014/main" id="{129C25A1-ED3E-4407-92D2-0CEBAC3610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1261" y="3051644"/>
            <a:ext cx="664485" cy="664485"/>
          </a:xfrm>
          <a:prstGeom prst="rect">
            <a:avLst/>
          </a:prstGeom>
        </p:spPr>
      </p:pic>
      <p:pic>
        <p:nvPicPr>
          <p:cNvPr id="32" name="Picture 31">
            <a:extLst>
              <a:ext uri="{FF2B5EF4-FFF2-40B4-BE49-F238E27FC236}">
                <a16:creationId xmlns:a16="http://schemas.microsoft.com/office/drawing/2014/main" id="{1EE10E5C-60F0-4B4B-B2DE-991BBE8D30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73898" y="1586612"/>
            <a:ext cx="664485" cy="664485"/>
          </a:xfrm>
          <a:prstGeom prst="rect">
            <a:avLst/>
          </a:prstGeom>
        </p:spPr>
      </p:pic>
    </p:spTree>
    <p:extLst>
      <p:ext uri="{BB962C8B-B14F-4D97-AF65-F5344CB8AC3E}">
        <p14:creationId xmlns:p14="http://schemas.microsoft.com/office/powerpoint/2010/main" val="399440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54752" y="2844671"/>
            <a:ext cx="3767291" cy="127813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85" name="TextBox 84"/>
          <p:cNvSpPr txBox="1"/>
          <p:nvPr/>
        </p:nvSpPr>
        <p:spPr>
          <a:xfrm>
            <a:off x="4854752" y="3680653"/>
            <a:ext cx="1902779"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(message data – partitioned by </a:t>
            </a:r>
            <a:r>
              <a:rPr lang="en-US" sz="825" b="0" dirty="0" err="1">
                <a:solidFill>
                  <a:prstClr val="black"/>
                </a:solidFill>
                <a:latin typeface="Segoe UI Light" panose="020B0502040204020203" pitchFamily="34" charset="0"/>
                <a:cs typeface="Segoe UI Light" panose="020B0502040204020203" pitchFamily="34" charset="0"/>
              </a:rPr>
              <a:t>userid</a:t>
            </a:r>
            <a:r>
              <a:rPr lang="en-US" sz="825" b="0" dirty="0">
                <a:solidFill>
                  <a:prstClr val="black"/>
                </a:solidFill>
                <a:latin typeface="Segoe UI Light" panose="020B0502040204020203" pitchFamily="34" charset="0"/>
                <a:cs typeface="Segoe UI Light" panose="020B0502040204020203" pitchFamily="34" charset="0"/>
              </a:rPr>
              <a:t>)</a:t>
            </a:r>
          </a:p>
        </p:txBody>
      </p:sp>
      <p:sp>
        <p:nvSpPr>
          <p:cNvPr id="86" name="TextBox 85"/>
          <p:cNvSpPr txBox="1"/>
          <p:nvPr/>
        </p:nvSpPr>
        <p:spPr>
          <a:xfrm>
            <a:off x="7220016" y="3679041"/>
            <a:ext cx="110308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Search</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(full-text index)</a:t>
            </a:r>
          </a:p>
        </p:txBody>
      </p:sp>
      <p:cxnSp>
        <p:nvCxnSpPr>
          <p:cNvPr id="93" name="Straight Arrow Connector 92"/>
          <p:cNvCxnSpPr>
            <a:cxnSpLocks/>
          </p:cNvCxnSpPr>
          <p:nvPr/>
        </p:nvCxnSpPr>
        <p:spPr>
          <a:xfrm>
            <a:off x="6473989" y="3393741"/>
            <a:ext cx="567086" cy="376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itle 1"/>
          <p:cNvSpPr txBox="1">
            <a:spLocks/>
          </p:cNvSpPr>
          <p:nvPr/>
        </p:nvSpPr>
        <p:spPr>
          <a:xfrm>
            <a:off x="195821" y="981635"/>
            <a:ext cx="8747990" cy="6751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fontAlgn="auto">
              <a:spcAft>
                <a:spcPts val="0"/>
              </a:spcAft>
            </a:pPr>
            <a:r>
              <a:rPr lang="en-US" sz="3300" spc="-77" dirty="0">
                <a:solidFill>
                  <a:prstClr val="black"/>
                </a:solidFill>
                <a:latin typeface="Segoe UI Light" panose="020B0502040204020203" pitchFamily="34" charset="0"/>
                <a:cs typeface="Segoe UI Light" panose="020B0502040204020203" pitchFamily="34" charset="0"/>
              </a:rPr>
              <a:t>Messaging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949" y="3024227"/>
            <a:ext cx="585218" cy="5852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6342" y="3062547"/>
            <a:ext cx="585218" cy="585218"/>
          </a:xfrm>
          <a:prstGeom prst="rect">
            <a:avLst/>
          </a:prstGeom>
        </p:spPr>
      </p:pic>
      <p:sp>
        <p:nvSpPr>
          <p:cNvPr id="14" name="TextBox 13"/>
          <p:cNvSpPr txBox="1"/>
          <p:nvPr/>
        </p:nvSpPr>
        <p:spPr>
          <a:xfrm>
            <a:off x="2580113" y="3700035"/>
            <a:ext cx="162686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Web App</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(messaging app)</a:t>
            </a:r>
          </a:p>
        </p:txBody>
      </p:sp>
      <p:pic>
        <p:nvPicPr>
          <p:cNvPr id="15" name="Picture 14"/>
          <p:cNvPicPr>
            <a:picLocks noChangeAspect="1"/>
          </p:cNvPicPr>
          <p:nvPr/>
        </p:nvPicPr>
        <p:blipFill>
          <a:blip r:embed="rId5"/>
          <a:stretch>
            <a:fillRect/>
          </a:stretch>
        </p:blipFill>
        <p:spPr>
          <a:xfrm>
            <a:off x="1129574" y="3143746"/>
            <a:ext cx="488054" cy="422820"/>
          </a:xfrm>
          <a:prstGeom prst="rect">
            <a:avLst/>
          </a:prstGeom>
        </p:spPr>
      </p:pic>
      <p:cxnSp>
        <p:nvCxnSpPr>
          <p:cNvPr id="17" name="Straight Arrow Connector 16"/>
          <p:cNvCxnSpPr>
            <a:cxnSpLocks/>
          </p:cNvCxnSpPr>
          <p:nvPr/>
        </p:nvCxnSpPr>
        <p:spPr>
          <a:xfrm>
            <a:off x="2087815" y="3355156"/>
            <a:ext cx="545840" cy="633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p:cNvSpPr txBox="1"/>
          <p:nvPr/>
        </p:nvSpPr>
        <p:spPr>
          <a:xfrm>
            <a:off x="4853475" y="2862672"/>
            <a:ext cx="864868" cy="219291"/>
          </a:xfrm>
          <a:prstGeom prst="rect">
            <a:avLst/>
          </a:prstGeom>
          <a:noFill/>
        </p:spPr>
        <p:txBody>
          <a:bodyPr wrap="square" rtlCol="0">
            <a:spAutoFit/>
          </a:bodyPr>
          <a:lstStyle/>
          <a:p>
            <a:pP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Week 1</a:t>
            </a:r>
          </a:p>
        </p:txBody>
      </p:sp>
      <p:sp>
        <p:nvSpPr>
          <p:cNvPr id="57" name="Rectangle 56"/>
          <p:cNvSpPr/>
          <p:nvPr/>
        </p:nvSpPr>
        <p:spPr>
          <a:xfrm>
            <a:off x="4854752" y="1362751"/>
            <a:ext cx="3767291" cy="127813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59" name="TextBox 58"/>
          <p:cNvSpPr txBox="1"/>
          <p:nvPr/>
        </p:nvSpPr>
        <p:spPr>
          <a:xfrm>
            <a:off x="4854752" y="2198733"/>
            <a:ext cx="1902779"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(message data – partitioned by </a:t>
            </a:r>
            <a:r>
              <a:rPr lang="en-US" sz="825" b="0" dirty="0" err="1">
                <a:solidFill>
                  <a:prstClr val="black"/>
                </a:solidFill>
                <a:latin typeface="Segoe UI Light" panose="020B0502040204020203" pitchFamily="34" charset="0"/>
                <a:cs typeface="Segoe UI Light" panose="020B0502040204020203" pitchFamily="34" charset="0"/>
              </a:rPr>
              <a:t>userid</a:t>
            </a:r>
            <a:r>
              <a:rPr lang="en-US" sz="825" b="0" dirty="0">
                <a:solidFill>
                  <a:prstClr val="black"/>
                </a:solidFill>
                <a:latin typeface="Segoe UI Light" panose="020B0502040204020203" pitchFamily="34" charset="0"/>
                <a:cs typeface="Segoe UI Light" panose="020B0502040204020203" pitchFamily="34" charset="0"/>
              </a:rPr>
              <a:t>)</a:t>
            </a:r>
          </a:p>
        </p:txBody>
      </p:sp>
      <p:sp>
        <p:nvSpPr>
          <p:cNvPr id="60" name="TextBox 59"/>
          <p:cNvSpPr txBox="1"/>
          <p:nvPr/>
        </p:nvSpPr>
        <p:spPr>
          <a:xfrm>
            <a:off x="7220016" y="2197121"/>
            <a:ext cx="110308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Search</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(full-text index)</a:t>
            </a:r>
          </a:p>
        </p:txBody>
      </p:sp>
      <p:cxnSp>
        <p:nvCxnSpPr>
          <p:cNvPr id="61" name="Straight Arrow Connector 60"/>
          <p:cNvCxnSpPr>
            <a:cxnSpLocks/>
          </p:cNvCxnSpPr>
          <p:nvPr/>
        </p:nvCxnSpPr>
        <p:spPr>
          <a:xfrm>
            <a:off x="6473989" y="1911820"/>
            <a:ext cx="567086" cy="376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949" y="1542307"/>
            <a:ext cx="585218" cy="585218"/>
          </a:xfrm>
          <a:prstGeom prst="rect">
            <a:avLst/>
          </a:prstGeom>
        </p:spPr>
      </p:pic>
      <p:sp>
        <p:nvSpPr>
          <p:cNvPr id="63" name="TextBox 62"/>
          <p:cNvSpPr txBox="1"/>
          <p:nvPr/>
        </p:nvSpPr>
        <p:spPr>
          <a:xfrm>
            <a:off x="4853475" y="1380751"/>
            <a:ext cx="864868" cy="219291"/>
          </a:xfrm>
          <a:prstGeom prst="rect">
            <a:avLst/>
          </a:prstGeom>
          <a:noFill/>
        </p:spPr>
        <p:txBody>
          <a:bodyPr wrap="square" rtlCol="0">
            <a:spAutoFit/>
          </a:bodyPr>
          <a:lstStyle/>
          <a:p>
            <a:pP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Week 0</a:t>
            </a:r>
          </a:p>
        </p:txBody>
      </p:sp>
      <p:sp>
        <p:nvSpPr>
          <p:cNvPr id="64" name="Rectangle 63"/>
          <p:cNvSpPr/>
          <p:nvPr/>
        </p:nvSpPr>
        <p:spPr>
          <a:xfrm>
            <a:off x="4873885" y="4326592"/>
            <a:ext cx="3767291" cy="127813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66" name="TextBox 65"/>
          <p:cNvSpPr txBox="1"/>
          <p:nvPr/>
        </p:nvSpPr>
        <p:spPr>
          <a:xfrm>
            <a:off x="4873885" y="5162574"/>
            <a:ext cx="1902779"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Cosmos DB</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(message data – partitioned by </a:t>
            </a:r>
            <a:r>
              <a:rPr lang="en-US" sz="825" b="0" dirty="0" err="1">
                <a:solidFill>
                  <a:prstClr val="black"/>
                </a:solidFill>
                <a:latin typeface="Segoe UI Light" panose="020B0502040204020203" pitchFamily="34" charset="0"/>
                <a:cs typeface="Segoe UI Light" panose="020B0502040204020203" pitchFamily="34" charset="0"/>
              </a:rPr>
              <a:t>userid</a:t>
            </a:r>
            <a:r>
              <a:rPr lang="en-US" sz="825" b="0" dirty="0">
                <a:solidFill>
                  <a:prstClr val="black"/>
                </a:solidFill>
                <a:latin typeface="Segoe UI Light" panose="020B0502040204020203" pitchFamily="34" charset="0"/>
                <a:cs typeface="Segoe UI Light" panose="020B0502040204020203" pitchFamily="34" charset="0"/>
              </a:rPr>
              <a:t>)</a:t>
            </a:r>
          </a:p>
        </p:txBody>
      </p:sp>
      <p:sp>
        <p:nvSpPr>
          <p:cNvPr id="69" name="TextBox 68"/>
          <p:cNvSpPr txBox="1"/>
          <p:nvPr/>
        </p:nvSpPr>
        <p:spPr>
          <a:xfrm>
            <a:off x="7239149" y="5160962"/>
            <a:ext cx="1103084" cy="346249"/>
          </a:xfrm>
          <a:prstGeom prst="rect">
            <a:avLst/>
          </a:prstGeom>
          <a:noFill/>
        </p:spPr>
        <p:txBody>
          <a:bodyPr wrap="square" rtlCol="0">
            <a:spAutoFit/>
          </a:bodyPr>
          <a:lstStyle/>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Azure Search</a:t>
            </a:r>
          </a:p>
          <a:p>
            <a:pPr algn="ct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(full-text index)</a:t>
            </a:r>
          </a:p>
        </p:txBody>
      </p:sp>
      <p:cxnSp>
        <p:nvCxnSpPr>
          <p:cNvPr id="70" name="Straight Arrow Connector 69"/>
          <p:cNvCxnSpPr>
            <a:cxnSpLocks/>
          </p:cNvCxnSpPr>
          <p:nvPr/>
        </p:nvCxnSpPr>
        <p:spPr>
          <a:xfrm>
            <a:off x="6493122" y="4875661"/>
            <a:ext cx="567086" cy="376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1" name="Picture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8082" y="4506148"/>
            <a:ext cx="585218" cy="585218"/>
          </a:xfrm>
          <a:prstGeom prst="rect">
            <a:avLst/>
          </a:prstGeom>
        </p:spPr>
      </p:pic>
      <p:sp>
        <p:nvSpPr>
          <p:cNvPr id="72" name="TextBox 71"/>
          <p:cNvSpPr txBox="1"/>
          <p:nvPr/>
        </p:nvSpPr>
        <p:spPr>
          <a:xfrm>
            <a:off x="4872609" y="4344592"/>
            <a:ext cx="864868" cy="219291"/>
          </a:xfrm>
          <a:prstGeom prst="rect">
            <a:avLst/>
          </a:prstGeom>
          <a:noFill/>
        </p:spPr>
        <p:txBody>
          <a:bodyPr wrap="square" rtlCol="0">
            <a:spAutoFit/>
          </a:bodyPr>
          <a:lstStyle/>
          <a:p>
            <a:pPr defTabSz="685800" fontAlgn="auto">
              <a:spcBef>
                <a:spcPts val="0"/>
              </a:spcBef>
              <a:spcAft>
                <a:spcPts val="0"/>
              </a:spcAft>
            </a:pPr>
            <a:r>
              <a:rPr lang="en-US" sz="825" b="0" dirty="0">
                <a:solidFill>
                  <a:prstClr val="black"/>
                </a:solidFill>
                <a:latin typeface="Segoe UI Light" panose="020B0502040204020203" pitchFamily="34" charset="0"/>
                <a:cs typeface="Segoe UI Light" panose="020B0502040204020203" pitchFamily="34" charset="0"/>
              </a:rPr>
              <a:t>Week 2</a:t>
            </a:r>
          </a:p>
        </p:txBody>
      </p:sp>
      <p:cxnSp>
        <p:nvCxnSpPr>
          <p:cNvPr id="74" name="Straight Arrow Connector 73"/>
          <p:cNvCxnSpPr>
            <a:cxnSpLocks/>
          </p:cNvCxnSpPr>
          <p:nvPr/>
        </p:nvCxnSpPr>
        <p:spPr>
          <a:xfrm>
            <a:off x="4066415" y="3772709"/>
            <a:ext cx="603048" cy="104337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0" name="Picture 29">
            <a:extLst>
              <a:ext uri="{FF2B5EF4-FFF2-40B4-BE49-F238E27FC236}">
                <a16:creationId xmlns:a16="http://schemas.microsoft.com/office/drawing/2014/main" id="{A729E1B2-8A7C-4BE6-8FEA-C3A5FA7696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1262" y="4540799"/>
            <a:ext cx="664485" cy="664485"/>
          </a:xfrm>
          <a:prstGeom prst="rect">
            <a:avLst/>
          </a:prstGeom>
        </p:spPr>
      </p:pic>
      <p:pic>
        <p:nvPicPr>
          <p:cNvPr id="31" name="Picture 30">
            <a:extLst>
              <a:ext uri="{FF2B5EF4-FFF2-40B4-BE49-F238E27FC236}">
                <a16:creationId xmlns:a16="http://schemas.microsoft.com/office/drawing/2014/main" id="{129C25A1-ED3E-4407-92D2-0CEBAC3610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1261" y="3051644"/>
            <a:ext cx="664485" cy="664485"/>
          </a:xfrm>
          <a:prstGeom prst="rect">
            <a:avLst/>
          </a:prstGeom>
        </p:spPr>
      </p:pic>
      <p:pic>
        <p:nvPicPr>
          <p:cNvPr id="32" name="Picture 31">
            <a:extLst>
              <a:ext uri="{FF2B5EF4-FFF2-40B4-BE49-F238E27FC236}">
                <a16:creationId xmlns:a16="http://schemas.microsoft.com/office/drawing/2014/main" id="{1EE10E5C-60F0-4B4B-B2DE-991BBE8D30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73898" y="1586612"/>
            <a:ext cx="664485" cy="664485"/>
          </a:xfrm>
          <a:prstGeom prst="rect">
            <a:avLst/>
          </a:prstGeom>
        </p:spPr>
      </p:pic>
      <p:sp>
        <p:nvSpPr>
          <p:cNvPr id="11" name="Multiplication Sign 10"/>
          <p:cNvSpPr/>
          <p:nvPr/>
        </p:nvSpPr>
        <p:spPr>
          <a:xfrm>
            <a:off x="3290836" y="1337000"/>
            <a:ext cx="6895124" cy="120587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Tree>
    <p:extLst>
      <p:ext uri="{BB962C8B-B14F-4D97-AF65-F5344CB8AC3E}">
        <p14:creationId xmlns:p14="http://schemas.microsoft.com/office/powerpoint/2010/main" val="3894691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23DA61-E7EF-4B11-937C-1F06EDEDC490}"/>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2934ABF-CD56-480B-AFB4-58C869441F04}"/>
              </a:ext>
            </a:extLst>
          </p:cNvPr>
          <p:cNvSpPr>
            <a:spLocks noGrp="1"/>
          </p:cNvSpPr>
          <p:nvPr>
            <p:ph idx="1"/>
          </p:nvPr>
        </p:nvSpPr>
        <p:spPr/>
        <p:txBody>
          <a:bodyPr/>
          <a:lstStyle/>
          <a:p>
            <a:endParaRPr lang="es-MX"/>
          </a:p>
        </p:txBody>
      </p:sp>
      <p:pic>
        <p:nvPicPr>
          <p:cNvPr id="1026" name="Picture 2" descr="image001">
            <a:extLst>
              <a:ext uri="{FF2B5EF4-FFF2-40B4-BE49-F238E27FC236}">
                <a16:creationId xmlns:a16="http://schemas.microsoft.com/office/drawing/2014/main" id="{07B7AC37-8E5E-420D-8C5D-5648900A03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1037"/>
            <a:ext cx="9501292" cy="53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2604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23123" y="947776"/>
            <a:ext cx="6200606" cy="594707"/>
          </a:xfrm>
          <a:prstGeom prst="rect">
            <a:avLst/>
          </a:prstGeom>
          <a:noFill/>
        </p:spPr>
        <p:txBody>
          <a:bodyPr wrap="square" tIns="63020" bIns="6302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642821" fontAlgn="auto">
              <a:spcAft>
                <a:spcPts val="0"/>
              </a:spcAft>
              <a:defRPr/>
            </a:pPr>
            <a:r>
              <a:rPr lang="en-US" sz="3375" spc="-69" dirty="0">
                <a:solidFill>
                  <a:srgbClr val="000000"/>
                </a:solidFill>
                <a:latin typeface="Segoe UI Light"/>
              </a:rPr>
              <a:t>Azure Cosmos DB Evolution</a:t>
            </a:r>
          </a:p>
        </p:txBody>
      </p:sp>
      <p:sp>
        <p:nvSpPr>
          <p:cNvPr id="2" name="Rectangle 1">
            <a:extLst>
              <a:ext uri="{FF2B5EF4-FFF2-40B4-BE49-F238E27FC236}">
                <a16:creationId xmlns:a16="http://schemas.microsoft.com/office/drawing/2014/main" id="{DB152250-88BE-4DD1-A28F-7B9C53E01277}"/>
              </a:ext>
            </a:extLst>
          </p:cNvPr>
          <p:cNvSpPr/>
          <p:nvPr/>
        </p:nvSpPr>
        <p:spPr bwMode="auto">
          <a:xfrm>
            <a:off x="2313749" y="3367400"/>
            <a:ext cx="210070" cy="579319"/>
          </a:xfrm>
          <a:prstGeom prst="rect">
            <a:avLst/>
          </a:prstGeom>
          <a:gradFill>
            <a:gsLst>
              <a:gs pos="0">
                <a:schemeClr val="bg1">
                  <a:lumMod val="50000"/>
                  <a:alpha val="0"/>
                </a:schemeClr>
              </a:gs>
              <a:gs pos="100000">
                <a:schemeClr val="bg1">
                  <a:lumMod val="50000"/>
                  <a:alpha val="3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6042" tIns="100834" rIns="126042" bIns="100834" numCol="1" spcCol="0" rtlCol="0" fromWordArt="0" anchor="t" anchorCtr="0" forceAA="0" compatLnSpc="1">
            <a:prstTxWarp prst="textNoShape">
              <a:avLst/>
            </a:prstTxWarp>
            <a:noAutofit/>
          </a:bodyPr>
          <a:lstStyle/>
          <a:p>
            <a:pPr algn="ctr" defTabSz="642634">
              <a:lnSpc>
                <a:spcPct val="90000"/>
              </a:lnSpc>
            </a:pPr>
            <a:endParaRPr lang="en-US" sz="1655" b="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1" name="Rectangle 30">
            <a:extLst>
              <a:ext uri="{FF2B5EF4-FFF2-40B4-BE49-F238E27FC236}">
                <a16:creationId xmlns:a16="http://schemas.microsoft.com/office/drawing/2014/main" id="{FB2C3870-0DC1-44C0-B30B-5438993FD93B}"/>
              </a:ext>
            </a:extLst>
          </p:cNvPr>
          <p:cNvSpPr/>
          <p:nvPr/>
        </p:nvSpPr>
        <p:spPr bwMode="auto">
          <a:xfrm>
            <a:off x="2313749" y="3972649"/>
            <a:ext cx="210070" cy="579319"/>
          </a:xfrm>
          <a:prstGeom prst="rect">
            <a:avLst/>
          </a:prstGeom>
          <a:gradFill>
            <a:gsLst>
              <a:gs pos="0">
                <a:schemeClr val="bg1">
                  <a:lumMod val="50000"/>
                  <a:alpha val="0"/>
                </a:schemeClr>
              </a:gs>
              <a:gs pos="100000">
                <a:schemeClr val="bg1">
                  <a:lumMod val="50000"/>
                  <a:alpha val="3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6042" tIns="100834" rIns="126042" bIns="100834" numCol="1" spcCol="0" rtlCol="0" fromWordArt="0" anchor="t" anchorCtr="0" forceAA="0" compatLnSpc="1">
            <a:prstTxWarp prst="textNoShape">
              <a:avLst/>
            </a:prstTxWarp>
            <a:noAutofit/>
          </a:bodyPr>
          <a:lstStyle/>
          <a:p>
            <a:pPr algn="ctr" defTabSz="642634">
              <a:lnSpc>
                <a:spcPct val="90000"/>
              </a:lnSpc>
            </a:pPr>
            <a:endParaRPr lang="en-US" sz="1655" b="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4" name="TextBox 23"/>
          <p:cNvSpPr txBox="1"/>
          <p:nvPr/>
        </p:nvSpPr>
        <p:spPr>
          <a:xfrm>
            <a:off x="423123" y="5192315"/>
            <a:ext cx="771605" cy="467472"/>
          </a:xfrm>
          <a:prstGeom prst="rect">
            <a:avLst/>
          </a:prstGeom>
          <a:noFill/>
        </p:spPr>
        <p:txBody>
          <a:bodyPr wrap="square" lIns="128570" tIns="102856" rIns="128570" bIns="102856" rtlCol="0">
            <a:spAutoFit/>
          </a:bodyPr>
          <a:lstStyle/>
          <a:p>
            <a:pPr defTabSz="630179" fontAlgn="auto">
              <a:spcBef>
                <a:spcPts val="0"/>
              </a:spcBef>
              <a:spcAft>
                <a:spcPts val="0"/>
              </a:spcAft>
            </a:pPr>
            <a:r>
              <a:rPr lang="en-US" sz="1688" b="0" kern="0" dirty="0">
                <a:solidFill>
                  <a:prstClr val="black"/>
                </a:solidFill>
                <a:latin typeface="Calibri Light" panose="020F0302020204030204"/>
                <a:cs typeface="+mn-cs"/>
              </a:rPr>
              <a:t>2010</a:t>
            </a:r>
          </a:p>
        </p:txBody>
      </p:sp>
      <p:pic>
        <p:nvPicPr>
          <p:cNvPr id="29" name="Picture 2" descr="Image result for duom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30" y="1812756"/>
            <a:ext cx="5684819" cy="32013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2458334" y="5209909"/>
            <a:ext cx="771605" cy="467472"/>
          </a:xfrm>
          <a:prstGeom prst="rect">
            <a:avLst/>
          </a:prstGeom>
          <a:noFill/>
        </p:spPr>
        <p:txBody>
          <a:bodyPr wrap="square" lIns="128570" tIns="102856" rIns="128570" bIns="102856" rtlCol="0">
            <a:spAutoFit/>
          </a:bodyPr>
          <a:lstStyle/>
          <a:p>
            <a:pPr defTabSz="630179" fontAlgn="auto">
              <a:spcBef>
                <a:spcPts val="0"/>
              </a:spcBef>
              <a:spcAft>
                <a:spcPts val="0"/>
              </a:spcAft>
            </a:pPr>
            <a:r>
              <a:rPr lang="en-US" sz="1688" b="0" kern="0" dirty="0">
                <a:solidFill>
                  <a:prstClr val="black"/>
                </a:solidFill>
                <a:latin typeface="Calibri Light" panose="020F0302020204030204"/>
                <a:cs typeface="+mn-cs"/>
              </a:rPr>
              <a:t>2014</a:t>
            </a:r>
          </a:p>
        </p:txBody>
      </p:sp>
      <p:sp>
        <p:nvSpPr>
          <p:cNvPr id="32" name="TextBox 31"/>
          <p:cNvSpPr txBox="1"/>
          <p:nvPr/>
        </p:nvSpPr>
        <p:spPr>
          <a:xfrm>
            <a:off x="3149491" y="5190631"/>
            <a:ext cx="771605" cy="467472"/>
          </a:xfrm>
          <a:prstGeom prst="rect">
            <a:avLst/>
          </a:prstGeom>
          <a:noFill/>
        </p:spPr>
        <p:txBody>
          <a:bodyPr wrap="square" lIns="128570" tIns="102856" rIns="128570" bIns="102856" rtlCol="0">
            <a:spAutoFit/>
          </a:bodyPr>
          <a:lstStyle/>
          <a:p>
            <a:pPr defTabSz="630179" fontAlgn="auto">
              <a:spcBef>
                <a:spcPts val="0"/>
              </a:spcBef>
              <a:spcAft>
                <a:spcPts val="0"/>
              </a:spcAft>
            </a:pPr>
            <a:r>
              <a:rPr lang="en-US" sz="1688" b="0" kern="0" dirty="0">
                <a:solidFill>
                  <a:prstClr val="black"/>
                </a:solidFill>
                <a:latin typeface="Calibri Light" panose="020F0302020204030204"/>
                <a:cs typeface="+mn-cs"/>
              </a:rPr>
              <a:t>2015</a:t>
            </a:r>
          </a:p>
        </p:txBody>
      </p:sp>
      <p:sp>
        <p:nvSpPr>
          <p:cNvPr id="33" name="TextBox 32"/>
          <p:cNvSpPr txBox="1"/>
          <p:nvPr/>
        </p:nvSpPr>
        <p:spPr>
          <a:xfrm>
            <a:off x="4364824" y="5185250"/>
            <a:ext cx="771605" cy="467472"/>
          </a:xfrm>
          <a:prstGeom prst="rect">
            <a:avLst/>
          </a:prstGeom>
          <a:noFill/>
        </p:spPr>
        <p:txBody>
          <a:bodyPr wrap="square" lIns="128570" tIns="102856" rIns="128570" bIns="102856" rtlCol="0">
            <a:spAutoFit/>
          </a:bodyPr>
          <a:lstStyle/>
          <a:p>
            <a:pPr defTabSz="630179" fontAlgn="auto">
              <a:spcBef>
                <a:spcPts val="0"/>
              </a:spcBef>
              <a:spcAft>
                <a:spcPts val="0"/>
              </a:spcAft>
            </a:pPr>
            <a:r>
              <a:rPr lang="en-US" sz="1688" b="0" kern="0" dirty="0">
                <a:solidFill>
                  <a:prstClr val="black"/>
                </a:solidFill>
                <a:latin typeface="Calibri Light" panose="020F0302020204030204"/>
                <a:cs typeface="+mn-cs"/>
              </a:rPr>
              <a:t>2017</a:t>
            </a:r>
          </a:p>
        </p:txBody>
      </p:sp>
      <p:cxnSp>
        <p:nvCxnSpPr>
          <p:cNvPr id="4" name="Straight Arrow Connector 3"/>
          <p:cNvCxnSpPr/>
          <p:nvPr/>
        </p:nvCxnSpPr>
        <p:spPr>
          <a:xfrm flipV="1">
            <a:off x="359975" y="5202056"/>
            <a:ext cx="7930768" cy="20963"/>
          </a:xfrm>
          <a:prstGeom prst="straightConnector1">
            <a:avLst/>
          </a:prstGeom>
          <a:ln w="57150">
            <a:solidFill>
              <a:schemeClr val="tx1">
                <a:alpha val="50000"/>
              </a:schemeClr>
            </a:solidFill>
            <a:headEnd type="none"/>
            <a:tailEnd type="triangle"/>
          </a:ln>
        </p:spPr>
        <p:style>
          <a:lnRef idx="3">
            <a:schemeClr val="dk1"/>
          </a:lnRef>
          <a:fillRef idx="0">
            <a:schemeClr val="dk1"/>
          </a:fillRef>
          <a:effectRef idx="2">
            <a:schemeClr val="dk1"/>
          </a:effectRef>
          <a:fontRef idx="minor">
            <a:schemeClr val="tx1"/>
          </a:fontRef>
        </p:style>
      </p:cxnSp>
      <p:sp>
        <p:nvSpPr>
          <p:cNvPr id="5" name="TextBox 4"/>
          <p:cNvSpPr txBox="1"/>
          <p:nvPr/>
        </p:nvSpPr>
        <p:spPr>
          <a:xfrm>
            <a:off x="2747505" y="5564284"/>
            <a:ext cx="1656028" cy="382897"/>
          </a:xfrm>
          <a:prstGeom prst="rect">
            <a:avLst/>
          </a:prstGeom>
          <a:noFill/>
        </p:spPr>
        <p:txBody>
          <a:bodyPr wrap="square" lIns="128570" tIns="102856" rIns="128570" bIns="102856" rtlCol="0">
            <a:spAutoFit/>
          </a:bodyPr>
          <a:lstStyle/>
          <a:p>
            <a:pPr defTabSz="685775" fontAlgn="auto">
              <a:lnSpc>
                <a:spcPct val="90000"/>
              </a:lnSpc>
              <a:spcBef>
                <a:spcPts val="0"/>
              </a:spcBef>
              <a:spcAft>
                <a:spcPts val="422"/>
              </a:spcAft>
            </a:pPr>
            <a:r>
              <a:rPr lang="en-US" sz="1265" b="0" dirty="0">
                <a:solidFill>
                  <a:prstClr val="black"/>
                </a:solidFill>
                <a:latin typeface="Calibri" panose="020F0502020204030204"/>
                <a:cs typeface="+mn-cs"/>
              </a:rPr>
              <a:t>DocumentDB</a:t>
            </a:r>
          </a:p>
        </p:txBody>
      </p:sp>
      <p:sp>
        <p:nvSpPr>
          <p:cNvPr id="35" name="TextBox 34"/>
          <p:cNvSpPr txBox="1"/>
          <p:nvPr/>
        </p:nvSpPr>
        <p:spPr>
          <a:xfrm>
            <a:off x="4456407" y="5554485"/>
            <a:ext cx="1105208" cy="382897"/>
          </a:xfrm>
          <a:prstGeom prst="rect">
            <a:avLst/>
          </a:prstGeom>
          <a:noFill/>
        </p:spPr>
        <p:txBody>
          <a:bodyPr wrap="square" lIns="128570" tIns="102856" rIns="128570" bIns="102856" rtlCol="0">
            <a:spAutoFit/>
          </a:bodyPr>
          <a:lstStyle/>
          <a:p>
            <a:pPr defTabSz="685775" fontAlgn="auto">
              <a:lnSpc>
                <a:spcPct val="90000"/>
              </a:lnSpc>
              <a:spcBef>
                <a:spcPts val="0"/>
              </a:spcBef>
              <a:spcAft>
                <a:spcPts val="422"/>
              </a:spcAft>
            </a:pPr>
            <a:r>
              <a:rPr lang="en-US" sz="1265" b="0" dirty="0">
                <a:solidFill>
                  <a:prstClr val="black"/>
                </a:solidFill>
                <a:latin typeface="Calibri" panose="020F0502020204030204"/>
                <a:cs typeface="+mn-cs"/>
              </a:rPr>
              <a:t>Cosmos DB</a:t>
            </a:r>
          </a:p>
        </p:txBody>
      </p:sp>
      <p:sp>
        <p:nvSpPr>
          <p:cNvPr id="36" name="TextBox 35"/>
          <p:cNvSpPr txBox="1"/>
          <p:nvPr/>
        </p:nvSpPr>
        <p:spPr>
          <a:xfrm>
            <a:off x="339280" y="5549115"/>
            <a:ext cx="1490834" cy="382897"/>
          </a:xfrm>
          <a:prstGeom prst="rect">
            <a:avLst/>
          </a:prstGeom>
          <a:noFill/>
        </p:spPr>
        <p:txBody>
          <a:bodyPr wrap="square" lIns="128570" tIns="102856" rIns="128570" bIns="102856" rtlCol="0">
            <a:spAutoFit/>
          </a:bodyPr>
          <a:lstStyle/>
          <a:p>
            <a:pPr defTabSz="685775" fontAlgn="auto">
              <a:lnSpc>
                <a:spcPct val="90000"/>
              </a:lnSpc>
              <a:spcBef>
                <a:spcPts val="0"/>
              </a:spcBef>
              <a:spcAft>
                <a:spcPts val="422"/>
              </a:spcAft>
            </a:pPr>
            <a:r>
              <a:rPr lang="en-US" sz="1265" b="0" dirty="0">
                <a:solidFill>
                  <a:prstClr val="black"/>
                </a:solidFill>
                <a:latin typeface="Calibri" panose="020F0502020204030204"/>
                <a:cs typeface="+mn-cs"/>
              </a:rPr>
              <a:t>Project Florence</a:t>
            </a:r>
          </a:p>
        </p:txBody>
      </p:sp>
      <p:sp>
        <p:nvSpPr>
          <p:cNvPr id="37" name="TextBox 36"/>
          <p:cNvSpPr txBox="1"/>
          <p:nvPr/>
        </p:nvSpPr>
        <p:spPr>
          <a:xfrm>
            <a:off x="6072348" y="1732887"/>
            <a:ext cx="2707206" cy="1073086"/>
          </a:xfrm>
          <a:prstGeom prst="rect">
            <a:avLst/>
          </a:prstGeom>
          <a:noFill/>
        </p:spPr>
        <p:txBody>
          <a:bodyPr wrap="square" lIns="128570" tIns="102856" rIns="128570" bIns="102856" rtlCol="0">
            <a:spAutoFit/>
          </a:bodyPr>
          <a:lstStyle/>
          <a:p>
            <a:pPr marL="241067" indent="-241067" defTabSz="630179" fontAlgn="auto">
              <a:spcBef>
                <a:spcPts val="0"/>
              </a:spcBef>
              <a:spcAft>
                <a:spcPts val="0"/>
              </a:spcAft>
              <a:buFont typeface="Arial" panose="020B0604020202020204" pitchFamily="34" charset="0"/>
              <a:buChar char="•"/>
            </a:pPr>
            <a:r>
              <a:rPr lang="en-US" sz="1406" b="0" kern="0" dirty="0">
                <a:solidFill>
                  <a:prstClr val="black"/>
                </a:solidFill>
                <a:latin typeface="Calibri" panose="020F0502020204030204"/>
                <a:cs typeface="+mn-cs"/>
              </a:rPr>
              <a:t>Originally started to address the problems faced by large scale apps inside Microsoft </a:t>
            </a:r>
          </a:p>
          <a:p>
            <a:pPr marL="241067" indent="-241067" defTabSz="630179" fontAlgn="auto">
              <a:spcBef>
                <a:spcPts val="0"/>
              </a:spcBef>
              <a:spcAft>
                <a:spcPts val="0"/>
              </a:spcAft>
              <a:buFont typeface="Arial" panose="020B0604020202020204" pitchFamily="34" charset="0"/>
              <a:buChar char="•"/>
            </a:pPr>
            <a:endParaRPr lang="en-US" sz="1406" b="0" kern="0" dirty="0">
              <a:solidFill>
                <a:prstClr val="black"/>
              </a:solidFill>
              <a:latin typeface="Calibri" panose="020F0502020204030204"/>
              <a:cs typeface="+mn-cs"/>
            </a:endParaRPr>
          </a:p>
        </p:txBody>
      </p:sp>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36341" y="5588396"/>
            <a:ext cx="334758" cy="334758"/>
          </a:xfrm>
          <a:prstGeom prst="rect">
            <a:avLst/>
          </a:prstGeom>
        </p:spPr>
      </p:pic>
      <p:pic>
        <p:nvPicPr>
          <p:cNvPr id="16" name="Picture 4" descr="Image result for documentdb lo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67522" y="5614546"/>
            <a:ext cx="475364" cy="24956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802289" y="5151492"/>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731110" y="5159833"/>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435487" y="5151240"/>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065840" y="5151492"/>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365876" y="5154571"/>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071113" y="5143507"/>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728312" y="5140896"/>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366737" y="5128927"/>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996800" y="5132488"/>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623729" y="5143507"/>
            <a:ext cx="3135" cy="143054"/>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6165529" y="2613042"/>
            <a:ext cx="2520847" cy="1823063"/>
          </a:xfrm>
          <a:prstGeom prst="rect">
            <a:avLst/>
          </a:prstGeom>
        </p:spPr>
        <p:txBody>
          <a:bodyPr wrap="square">
            <a:spAutoFit/>
          </a:bodyPr>
          <a:lstStyle/>
          <a:p>
            <a:pPr marL="241067" indent="-241067" defTabSz="630179" fontAlgn="auto">
              <a:spcBef>
                <a:spcPts val="0"/>
              </a:spcBef>
              <a:spcAft>
                <a:spcPts val="0"/>
              </a:spcAft>
              <a:buFont typeface="Arial" panose="020B0604020202020204" pitchFamily="34" charset="0"/>
              <a:buChar char="•"/>
            </a:pPr>
            <a:r>
              <a:rPr lang="en-US" sz="1406" b="0" kern="0" dirty="0">
                <a:solidFill>
                  <a:prstClr val="black"/>
                </a:solidFill>
                <a:latin typeface="Calibri" panose="020F0502020204030204"/>
                <a:cs typeface="+mn-cs"/>
              </a:rPr>
              <a:t>Built from the ground up for the cloud</a:t>
            </a:r>
          </a:p>
          <a:p>
            <a:pPr marL="241067" indent="-241067" defTabSz="630179" fontAlgn="auto">
              <a:spcBef>
                <a:spcPts val="0"/>
              </a:spcBef>
              <a:spcAft>
                <a:spcPts val="0"/>
              </a:spcAft>
              <a:buFont typeface="Arial" panose="020B0604020202020204" pitchFamily="34" charset="0"/>
              <a:buChar char="•"/>
            </a:pPr>
            <a:endParaRPr lang="en-US" sz="1406" b="0" kern="0" dirty="0">
              <a:solidFill>
                <a:prstClr val="black"/>
              </a:solidFill>
              <a:latin typeface="Calibri" panose="020F0502020204030204"/>
              <a:cs typeface="+mn-cs"/>
            </a:endParaRPr>
          </a:p>
          <a:p>
            <a:pPr marL="241067" indent="-241067" defTabSz="630179" fontAlgn="auto">
              <a:spcBef>
                <a:spcPts val="0"/>
              </a:spcBef>
              <a:spcAft>
                <a:spcPts val="0"/>
              </a:spcAft>
              <a:buFont typeface="Arial" panose="020B0604020202020204" pitchFamily="34" charset="0"/>
              <a:buChar char="•"/>
            </a:pPr>
            <a:r>
              <a:rPr lang="en-US" sz="1406" b="0" kern="0" dirty="0">
                <a:solidFill>
                  <a:prstClr val="black"/>
                </a:solidFill>
                <a:latin typeface="Calibri" panose="020F0502020204030204"/>
                <a:cs typeface="+mn-cs"/>
              </a:rPr>
              <a:t>Used extensively inside Microsoft </a:t>
            </a:r>
          </a:p>
          <a:p>
            <a:pPr marL="241067" indent="-241067" defTabSz="630179" fontAlgn="auto">
              <a:spcBef>
                <a:spcPts val="0"/>
              </a:spcBef>
              <a:spcAft>
                <a:spcPts val="0"/>
              </a:spcAft>
              <a:buFont typeface="Arial" panose="020B0604020202020204" pitchFamily="34" charset="0"/>
              <a:buChar char="•"/>
            </a:pPr>
            <a:endParaRPr lang="en-US" sz="1406" b="0" kern="0" dirty="0">
              <a:solidFill>
                <a:prstClr val="black"/>
              </a:solidFill>
              <a:latin typeface="Calibri" panose="020F0502020204030204"/>
              <a:cs typeface="+mn-cs"/>
            </a:endParaRPr>
          </a:p>
          <a:p>
            <a:pPr marL="241067" indent="-241067" defTabSz="630179" fontAlgn="auto">
              <a:spcBef>
                <a:spcPts val="0"/>
              </a:spcBef>
              <a:spcAft>
                <a:spcPts val="0"/>
              </a:spcAft>
              <a:buFont typeface="Arial" panose="020B0604020202020204" pitchFamily="34" charset="0"/>
              <a:buChar char="•"/>
            </a:pPr>
            <a:r>
              <a:rPr lang="en-US" sz="1406" b="0" kern="0" dirty="0">
                <a:solidFill>
                  <a:prstClr val="black"/>
                </a:solidFill>
                <a:latin typeface="Calibri" panose="020F0502020204030204"/>
                <a:cs typeface="+mn-cs"/>
              </a:rPr>
              <a:t>One of the fastest growing services on Azure</a:t>
            </a:r>
          </a:p>
        </p:txBody>
      </p:sp>
    </p:spTree>
    <p:extLst>
      <p:ext uri="{BB962C8B-B14F-4D97-AF65-F5344CB8AC3E}">
        <p14:creationId xmlns:p14="http://schemas.microsoft.com/office/powerpoint/2010/main" val="2652813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286360" y="1049247"/>
            <a:ext cx="129890" cy="259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4285" tIns="32143" rIns="64285" bIns="32143" numCol="1" anchor="ctr" anchorCtr="0" compatLnSpc="1">
            <a:prstTxWarp prst="textNoShape">
              <a:avLst/>
            </a:prstTxWarp>
            <a:spAutoFit/>
          </a:bodyPr>
          <a:lstStyle/>
          <a:p>
            <a:pPr defTabSz="642843" fontAlgn="auto">
              <a:spcBef>
                <a:spcPts val="0"/>
              </a:spcBef>
              <a:spcAft>
                <a:spcPts val="0"/>
              </a:spcAft>
            </a:pPr>
            <a:endParaRPr lang="en-US" sz="1265" b="0">
              <a:solidFill>
                <a:prstClr val="black"/>
              </a:solidFill>
              <a:latin typeface="Calibri" panose="020F0502020204030204"/>
              <a:cs typeface="+mn-cs"/>
            </a:endParaRPr>
          </a:p>
        </p:txBody>
      </p:sp>
      <p:pic>
        <p:nvPicPr>
          <p:cNvPr id="28" name="Picture 2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275" y="1812902"/>
            <a:ext cx="4337109" cy="2315844"/>
          </a:xfrm>
          <a:prstGeom prst="rect">
            <a:avLst/>
          </a:prstGeom>
          <a:noFill/>
          <a:ln>
            <a:noFill/>
          </a:ln>
        </p:spPr>
      </p:pic>
      <p:grpSp>
        <p:nvGrpSpPr>
          <p:cNvPr id="2" name="Group 1"/>
          <p:cNvGrpSpPr/>
          <p:nvPr/>
        </p:nvGrpSpPr>
        <p:grpSpPr>
          <a:xfrm>
            <a:off x="4816893" y="1467082"/>
            <a:ext cx="3870610" cy="2091485"/>
            <a:chOff x="6444342" y="638320"/>
            <a:chExt cx="5505648" cy="2974977"/>
          </a:xfrm>
        </p:grpSpPr>
        <p:pic>
          <p:nvPicPr>
            <p:cNvPr id="30" name="Picture 2" descr="http://db-engines.com/db-engin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2210" y="638320"/>
              <a:ext cx="2200275" cy="60960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p:cNvGrpSpPr/>
            <p:nvPr/>
          </p:nvGrpSpPr>
          <p:grpSpPr>
            <a:xfrm>
              <a:off x="8239051" y="1282097"/>
              <a:ext cx="1807696" cy="1361869"/>
              <a:chOff x="7768605" y="2819728"/>
              <a:chExt cx="1807696" cy="1361869"/>
            </a:xfrm>
          </p:grpSpPr>
          <p:sp>
            <p:nvSpPr>
              <p:cNvPr id="32" name="Oval 31"/>
              <p:cNvSpPr/>
              <p:nvPr/>
            </p:nvSpPr>
            <p:spPr bwMode="auto">
              <a:xfrm>
                <a:off x="7768605" y="3267197"/>
                <a:ext cx="914400" cy="914400"/>
              </a:xfrm>
              <a:prstGeom prst="ellipse">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968" dirty="0">
                    <a:gradFill>
                      <a:gsLst>
                        <a:gs pos="0">
                          <a:srgbClr val="FFFFFF"/>
                        </a:gs>
                        <a:gs pos="100000">
                          <a:srgbClr val="FFFFFF"/>
                        </a:gs>
                      </a:gsLst>
                      <a:lin ang="5400000" scaled="0"/>
                    </a:gradFill>
                    <a:latin typeface="Calibri" panose="020F0502020204030204"/>
                  </a:rPr>
                  <a:t>32</a:t>
                </a:r>
              </a:p>
            </p:txBody>
          </p:sp>
          <p:sp>
            <p:nvSpPr>
              <p:cNvPr id="33" name="Arrow: Up 32"/>
              <p:cNvSpPr/>
              <p:nvPr/>
            </p:nvSpPr>
            <p:spPr bwMode="auto">
              <a:xfrm>
                <a:off x="8370678" y="2982746"/>
                <a:ext cx="1205623" cy="1188720"/>
              </a:xfrm>
              <a:prstGeom prst="up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406" dirty="0">
                    <a:gradFill>
                      <a:gsLst>
                        <a:gs pos="0">
                          <a:srgbClr val="FFFFFF"/>
                        </a:gs>
                        <a:gs pos="100000">
                          <a:srgbClr val="FFFFFF"/>
                        </a:gs>
                      </a:gsLst>
                      <a:lin ang="5400000" scaled="0"/>
                    </a:gradFill>
                    <a:latin typeface="Calibri" panose="020F0502020204030204"/>
                  </a:rPr>
                  <a:t>+27</a:t>
                </a:r>
              </a:p>
            </p:txBody>
          </p:sp>
          <p:sp>
            <p:nvSpPr>
              <p:cNvPr id="34" name="TextBox 33"/>
              <p:cNvSpPr txBox="1"/>
              <p:nvPr/>
            </p:nvSpPr>
            <p:spPr>
              <a:xfrm>
                <a:off x="7796731" y="2819728"/>
                <a:ext cx="946353" cy="408238"/>
              </a:xfrm>
              <a:prstGeom prst="rect">
                <a:avLst/>
              </a:prstGeom>
              <a:noFill/>
            </p:spPr>
            <p:txBody>
              <a:bodyPr wrap="none" rtlCol="0">
                <a:spAutoFit/>
              </a:bodyPr>
              <a:lstStyle/>
              <a:p>
                <a:pPr defTabSz="642843" fontAlgn="auto">
                  <a:spcBef>
                    <a:spcPts val="0"/>
                  </a:spcBef>
                  <a:spcAft>
                    <a:spcPts val="0"/>
                  </a:spcAft>
                </a:pPr>
                <a:r>
                  <a:rPr lang="en-US" sz="1265" dirty="0">
                    <a:solidFill>
                      <a:prstClr val="black"/>
                    </a:solidFill>
                    <a:latin typeface="Calibri" panose="020F0502020204030204"/>
                    <a:cs typeface="+mn-cs"/>
                  </a:rPr>
                  <a:t>Overall</a:t>
                </a:r>
              </a:p>
            </p:txBody>
          </p:sp>
        </p:grpSp>
        <p:grpSp>
          <p:nvGrpSpPr>
            <p:cNvPr id="35" name="Group 34"/>
            <p:cNvGrpSpPr/>
            <p:nvPr/>
          </p:nvGrpSpPr>
          <p:grpSpPr>
            <a:xfrm>
              <a:off x="6444342" y="2667172"/>
              <a:ext cx="1371963" cy="946124"/>
              <a:chOff x="6670104" y="4269885"/>
              <a:chExt cx="1922546" cy="1331586"/>
            </a:xfrm>
          </p:grpSpPr>
          <p:sp>
            <p:nvSpPr>
              <p:cNvPr id="36" name="Oval 35"/>
              <p:cNvSpPr/>
              <p:nvPr/>
            </p:nvSpPr>
            <p:spPr bwMode="auto">
              <a:xfrm>
                <a:off x="6670104" y="4687071"/>
                <a:ext cx="914400" cy="91440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968" dirty="0">
                    <a:gradFill>
                      <a:gsLst>
                        <a:gs pos="0">
                          <a:srgbClr val="FFFFFF"/>
                        </a:gs>
                        <a:gs pos="100000">
                          <a:srgbClr val="FFFFFF"/>
                        </a:gs>
                      </a:gsLst>
                      <a:lin ang="5400000" scaled="0"/>
                    </a:gradFill>
                    <a:latin typeface="Calibri" panose="020F0502020204030204"/>
                  </a:rPr>
                  <a:t>3</a:t>
                </a:r>
              </a:p>
            </p:txBody>
          </p:sp>
          <p:grpSp>
            <p:nvGrpSpPr>
              <p:cNvPr id="37" name="Group 36"/>
              <p:cNvGrpSpPr/>
              <p:nvPr/>
            </p:nvGrpSpPr>
            <p:grpSpPr>
              <a:xfrm>
                <a:off x="6691867" y="4269885"/>
                <a:ext cx="1900783" cy="1240195"/>
                <a:chOff x="6691867" y="4269885"/>
                <a:chExt cx="1900783" cy="1240195"/>
              </a:xfrm>
            </p:grpSpPr>
            <p:sp>
              <p:nvSpPr>
                <p:cNvPr id="38" name="Arrow: Up 37"/>
                <p:cNvSpPr/>
                <p:nvPr/>
              </p:nvSpPr>
              <p:spPr bwMode="auto">
                <a:xfrm>
                  <a:off x="7311683" y="4687072"/>
                  <a:ext cx="1280967" cy="823008"/>
                </a:xfrm>
                <a:prstGeom prst="up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406" dirty="0">
                      <a:gradFill>
                        <a:gsLst>
                          <a:gs pos="0">
                            <a:srgbClr val="FFFFFF"/>
                          </a:gs>
                          <a:gs pos="100000">
                            <a:srgbClr val="FFFFFF"/>
                          </a:gs>
                        </a:gsLst>
                        <a:lin ang="5400000" scaled="0"/>
                      </a:gradFill>
                      <a:latin typeface="Calibri" panose="020F0502020204030204"/>
                    </a:rPr>
                    <a:t>+5</a:t>
                  </a:r>
                </a:p>
              </p:txBody>
            </p:sp>
            <p:sp>
              <p:nvSpPr>
                <p:cNvPr id="39" name="TextBox 38"/>
                <p:cNvSpPr txBox="1"/>
                <p:nvPr/>
              </p:nvSpPr>
              <p:spPr>
                <a:xfrm>
                  <a:off x="6691867" y="4269885"/>
                  <a:ext cx="1673771" cy="574559"/>
                </a:xfrm>
                <a:prstGeom prst="rect">
                  <a:avLst/>
                </a:prstGeom>
                <a:noFill/>
              </p:spPr>
              <p:txBody>
                <a:bodyPr wrap="none" rtlCol="0">
                  <a:spAutoFit/>
                </a:bodyPr>
                <a:lstStyle/>
                <a:p>
                  <a:pPr defTabSz="642843" fontAlgn="auto">
                    <a:spcBef>
                      <a:spcPts val="0"/>
                    </a:spcBef>
                    <a:spcAft>
                      <a:spcPts val="0"/>
                    </a:spcAft>
                  </a:pPr>
                  <a:r>
                    <a:rPr lang="en-US" sz="1265" dirty="0">
                      <a:solidFill>
                        <a:prstClr val="black"/>
                      </a:solidFill>
                      <a:latin typeface="Calibri" panose="020F0502020204030204"/>
                      <a:cs typeface="+mn-cs"/>
                    </a:rPr>
                    <a:t>Key Value</a:t>
                  </a:r>
                </a:p>
              </p:txBody>
            </p:sp>
          </p:grpSp>
        </p:grpSp>
        <p:grpSp>
          <p:nvGrpSpPr>
            <p:cNvPr id="40" name="Group 39"/>
            <p:cNvGrpSpPr/>
            <p:nvPr/>
          </p:nvGrpSpPr>
          <p:grpSpPr>
            <a:xfrm>
              <a:off x="7664609" y="2657023"/>
              <a:ext cx="1557798" cy="956274"/>
              <a:chOff x="6449216" y="4255600"/>
              <a:chExt cx="2182958" cy="1345871"/>
            </a:xfrm>
          </p:grpSpPr>
          <p:sp>
            <p:nvSpPr>
              <p:cNvPr id="41" name="Oval 40"/>
              <p:cNvSpPr/>
              <p:nvPr/>
            </p:nvSpPr>
            <p:spPr bwMode="auto">
              <a:xfrm>
                <a:off x="6670104" y="4687071"/>
                <a:ext cx="914400" cy="91440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968" dirty="0">
                    <a:gradFill>
                      <a:gsLst>
                        <a:gs pos="0">
                          <a:srgbClr val="FFFFFF"/>
                        </a:gs>
                        <a:gs pos="100000">
                          <a:srgbClr val="FFFFFF"/>
                        </a:gs>
                      </a:gsLst>
                      <a:lin ang="5400000" scaled="0"/>
                    </a:gradFill>
                    <a:latin typeface="Calibri" panose="020F0502020204030204"/>
                  </a:rPr>
                  <a:t>3</a:t>
                </a:r>
              </a:p>
            </p:txBody>
          </p:sp>
          <p:grpSp>
            <p:nvGrpSpPr>
              <p:cNvPr id="42" name="Group 41"/>
              <p:cNvGrpSpPr/>
              <p:nvPr/>
            </p:nvGrpSpPr>
            <p:grpSpPr>
              <a:xfrm>
                <a:off x="6449216" y="4255600"/>
                <a:ext cx="2182958" cy="1254480"/>
                <a:chOff x="6449216" y="4255600"/>
                <a:chExt cx="2182958" cy="1254480"/>
              </a:xfrm>
            </p:grpSpPr>
            <p:sp>
              <p:nvSpPr>
                <p:cNvPr id="43" name="Arrow: Up 42"/>
                <p:cNvSpPr/>
                <p:nvPr/>
              </p:nvSpPr>
              <p:spPr bwMode="auto">
                <a:xfrm>
                  <a:off x="7311683" y="4687072"/>
                  <a:ext cx="1280967" cy="823008"/>
                </a:xfrm>
                <a:prstGeom prst="up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406" dirty="0">
                      <a:gradFill>
                        <a:gsLst>
                          <a:gs pos="0">
                            <a:srgbClr val="FFFFFF"/>
                          </a:gs>
                          <a:gs pos="100000">
                            <a:srgbClr val="FFFFFF"/>
                          </a:gs>
                        </a:gsLst>
                        <a:lin ang="5400000" scaled="0"/>
                      </a:gradFill>
                      <a:latin typeface="Calibri" panose="020F0502020204030204"/>
                    </a:rPr>
                    <a:t>+1</a:t>
                  </a:r>
                </a:p>
              </p:txBody>
            </p:sp>
            <p:sp>
              <p:nvSpPr>
                <p:cNvPr id="44" name="TextBox 43"/>
                <p:cNvSpPr txBox="1"/>
                <p:nvPr/>
              </p:nvSpPr>
              <p:spPr>
                <a:xfrm>
                  <a:off x="6449216" y="4255600"/>
                  <a:ext cx="2182958" cy="574559"/>
                </a:xfrm>
                <a:prstGeom prst="rect">
                  <a:avLst/>
                </a:prstGeom>
                <a:noFill/>
              </p:spPr>
              <p:txBody>
                <a:bodyPr wrap="none" rtlCol="0">
                  <a:spAutoFit/>
                </a:bodyPr>
                <a:lstStyle/>
                <a:p>
                  <a:pPr defTabSz="642843" fontAlgn="auto">
                    <a:spcBef>
                      <a:spcPts val="0"/>
                    </a:spcBef>
                    <a:spcAft>
                      <a:spcPts val="0"/>
                    </a:spcAft>
                  </a:pPr>
                  <a:r>
                    <a:rPr lang="en-US" sz="1265" dirty="0">
                      <a:solidFill>
                        <a:prstClr val="black"/>
                      </a:solidFill>
                      <a:latin typeface="Calibri" panose="020F0502020204030204"/>
                      <a:cs typeface="+mn-cs"/>
                    </a:rPr>
                    <a:t>Wide Column</a:t>
                  </a:r>
                </a:p>
              </p:txBody>
            </p:sp>
          </p:grpSp>
        </p:grpSp>
        <p:grpSp>
          <p:nvGrpSpPr>
            <p:cNvPr id="45" name="Group 44"/>
            <p:cNvGrpSpPr/>
            <p:nvPr/>
          </p:nvGrpSpPr>
          <p:grpSpPr>
            <a:xfrm>
              <a:off x="9200132" y="2667172"/>
              <a:ext cx="1371963" cy="946124"/>
              <a:chOff x="6670104" y="4269885"/>
              <a:chExt cx="1922546" cy="1331586"/>
            </a:xfrm>
          </p:grpSpPr>
          <p:sp>
            <p:nvSpPr>
              <p:cNvPr id="46" name="Oval 45"/>
              <p:cNvSpPr/>
              <p:nvPr/>
            </p:nvSpPr>
            <p:spPr bwMode="auto">
              <a:xfrm>
                <a:off x="6670104" y="4687071"/>
                <a:ext cx="914400" cy="91440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968" dirty="0">
                    <a:gradFill>
                      <a:gsLst>
                        <a:gs pos="0">
                          <a:srgbClr val="FFFFFF"/>
                        </a:gs>
                        <a:gs pos="100000">
                          <a:srgbClr val="FFFFFF"/>
                        </a:gs>
                      </a:gsLst>
                      <a:lin ang="5400000" scaled="0"/>
                    </a:gradFill>
                    <a:latin typeface="Calibri" panose="020F0502020204030204"/>
                  </a:rPr>
                  <a:t>5</a:t>
                </a:r>
              </a:p>
            </p:txBody>
          </p:sp>
          <p:grpSp>
            <p:nvGrpSpPr>
              <p:cNvPr id="47" name="Group 46"/>
              <p:cNvGrpSpPr/>
              <p:nvPr/>
            </p:nvGrpSpPr>
            <p:grpSpPr>
              <a:xfrm>
                <a:off x="6691867" y="4269885"/>
                <a:ext cx="1900783" cy="1240195"/>
                <a:chOff x="6691867" y="4269885"/>
                <a:chExt cx="1900783" cy="1240195"/>
              </a:xfrm>
            </p:grpSpPr>
            <p:sp>
              <p:nvSpPr>
                <p:cNvPr id="48" name="Arrow: Up 47"/>
                <p:cNvSpPr/>
                <p:nvPr/>
              </p:nvSpPr>
              <p:spPr bwMode="auto">
                <a:xfrm>
                  <a:off x="7311683" y="4687072"/>
                  <a:ext cx="1280967" cy="823008"/>
                </a:xfrm>
                <a:prstGeom prst="up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406" dirty="0">
                      <a:gradFill>
                        <a:gsLst>
                          <a:gs pos="0">
                            <a:srgbClr val="FFFFFF"/>
                          </a:gs>
                          <a:gs pos="100000">
                            <a:srgbClr val="FFFFFF"/>
                          </a:gs>
                        </a:gsLst>
                        <a:lin ang="5400000" scaled="0"/>
                      </a:gradFill>
                      <a:latin typeface="Calibri" panose="020F0502020204030204"/>
                    </a:rPr>
                    <a:t>+5</a:t>
                  </a:r>
                </a:p>
              </p:txBody>
            </p:sp>
            <p:sp>
              <p:nvSpPr>
                <p:cNvPr id="49" name="TextBox 48"/>
                <p:cNvSpPr txBox="1"/>
                <p:nvPr/>
              </p:nvSpPr>
              <p:spPr>
                <a:xfrm>
                  <a:off x="6691867" y="4269885"/>
                  <a:ext cx="1758253" cy="574559"/>
                </a:xfrm>
                <a:prstGeom prst="rect">
                  <a:avLst/>
                </a:prstGeom>
                <a:noFill/>
              </p:spPr>
              <p:txBody>
                <a:bodyPr wrap="none" rtlCol="0">
                  <a:spAutoFit/>
                </a:bodyPr>
                <a:lstStyle/>
                <a:p>
                  <a:pPr defTabSz="642843" fontAlgn="auto">
                    <a:spcBef>
                      <a:spcPts val="0"/>
                    </a:spcBef>
                    <a:spcAft>
                      <a:spcPts val="0"/>
                    </a:spcAft>
                  </a:pPr>
                  <a:r>
                    <a:rPr lang="en-US" sz="1265" dirty="0">
                      <a:solidFill>
                        <a:prstClr val="black"/>
                      </a:solidFill>
                      <a:latin typeface="Calibri" panose="020F0502020204030204"/>
                      <a:cs typeface="+mn-cs"/>
                    </a:rPr>
                    <a:t>Document</a:t>
                  </a:r>
                </a:p>
              </p:txBody>
            </p:sp>
          </p:grpSp>
        </p:grpSp>
        <p:grpSp>
          <p:nvGrpSpPr>
            <p:cNvPr id="50" name="Group 49"/>
            <p:cNvGrpSpPr/>
            <p:nvPr/>
          </p:nvGrpSpPr>
          <p:grpSpPr>
            <a:xfrm>
              <a:off x="10578027" y="2667172"/>
              <a:ext cx="1371963" cy="946124"/>
              <a:chOff x="6670104" y="4269885"/>
              <a:chExt cx="1922546" cy="1331586"/>
            </a:xfrm>
          </p:grpSpPr>
          <p:sp>
            <p:nvSpPr>
              <p:cNvPr id="51" name="Oval 50"/>
              <p:cNvSpPr/>
              <p:nvPr/>
            </p:nvSpPr>
            <p:spPr bwMode="auto">
              <a:xfrm>
                <a:off x="6670104" y="4687071"/>
                <a:ext cx="914400" cy="91440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968" dirty="0">
                    <a:gradFill>
                      <a:gsLst>
                        <a:gs pos="0">
                          <a:srgbClr val="FFFFFF"/>
                        </a:gs>
                        <a:gs pos="100000">
                          <a:srgbClr val="FFFFFF"/>
                        </a:gs>
                      </a:gsLst>
                      <a:lin ang="5400000" scaled="0"/>
                    </a:gradFill>
                    <a:latin typeface="Calibri" panose="020F0502020204030204"/>
                  </a:rPr>
                  <a:t>2</a:t>
                </a:r>
              </a:p>
            </p:txBody>
          </p:sp>
          <p:grpSp>
            <p:nvGrpSpPr>
              <p:cNvPr id="52" name="Group 51"/>
              <p:cNvGrpSpPr/>
              <p:nvPr/>
            </p:nvGrpSpPr>
            <p:grpSpPr>
              <a:xfrm>
                <a:off x="6691867" y="4269885"/>
                <a:ext cx="1900783" cy="1240195"/>
                <a:chOff x="6691867" y="4269885"/>
                <a:chExt cx="1900783" cy="1240195"/>
              </a:xfrm>
            </p:grpSpPr>
            <p:sp>
              <p:nvSpPr>
                <p:cNvPr id="53" name="Arrow: Up 52"/>
                <p:cNvSpPr/>
                <p:nvPr/>
              </p:nvSpPr>
              <p:spPr bwMode="auto">
                <a:xfrm>
                  <a:off x="7311683" y="4687072"/>
                  <a:ext cx="1280967" cy="823008"/>
                </a:xfrm>
                <a:prstGeom prst="up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282" tIns="32141" rIns="64282" bIns="32141" numCol="1" rtlCol="0" anchor="ctr" anchorCtr="0" compatLnSpc="1">
                  <a:prstTxWarp prst="textNoShape">
                    <a:avLst/>
                  </a:prstTxWarp>
                </a:bodyPr>
                <a:lstStyle/>
                <a:p>
                  <a:pPr algn="ctr" defTabSz="491761"/>
                  <a:r>
                    <a:rPr lang="en-US" sz="1406" dirty="0">
                      <a:gradFill>
                        <a:gsLst>
                          <a:gs pos="0">
                            <a:srgbClr val="FFFFFF"/>
                          </a:gs>
                          <a:gs pos="100000">
                            <a:srgbClr val="FFFFFF"/>
                          </a:gs>
                        </a:gsLst>
                        <a:lin ang="5400000" scaled="0"/>
                      </a:gradFill>
                      <a:latin typeface="Calibri" panose="020F0502020204030204"/>
                    </a:rPr>
                    <a:t>+2</a:t>
                  </a:r>
                </a:p>
              </p:txBody>
            </p:sp>
            <p:sp>
              <p:nvSpPr>
                <p:cNvPr id="54" name="TextBox 53"/>
                <p:cNvSpPr txBox="1"/>
                <p:nvPr/>
              </p:nvSpPr>
              <p:spPr>
                <a:xfrm>
                  <a:off x="6691867" y="4269885"/>
                  <a:ext cx="1185290" cy="574559"/>
                </a:xfrm>
                <a:prstGeom prst="rect">
                  <a:avLst/>
                </a:prstGeom>
                <a:noFill/>
              </p:spPr>
              <p:txBody>
                <a:bodyPr wrap="none" rtlCol="0">
                  <a:spAutoFit/>
                </a:bodyPr>
                <a:lstStyle/>
                <a:p>
                  <a:pPr defTabSz="642843" fontAlgn="auto">
                    <a:spcBef>
                      <a:spcPts val="0"/>
                    </a:spcBef>
                    <a:spcAft>
                      <a:spcPts val="0"/>
                    </a:spcAft>
                  </a:pPr>
                  <a:r>
                    <a:rPr lang="en-US" sz="1265" dirty="0">
                      <a:solidFill>
                        <a:prstClr val="black"/>
                      </a:solidFill>
                      <a:latin typeface="Calibri" panose="020F0502020204030204"/>
                      <a:cs typeface="+mn-cs"/>
                    </a:rPr>
                    <a:t>Graph</a:t>
                  </a:r>
                </a:p>
              </p:txBody>
            </p:sp>
          </p:grpSp>
        </p:grpSp>
      </p:grpSp>
      <p:pic>
        <p:nvPicPr>
          <p:cNvPr id="3" name="Picture 2"/>
          <p:cNvPicPr>
            <a:picLocks noChangeAspect="1"/>
          </p:cNvPicPr>
          <p:nvPr/>
        </p:nvPicPr>
        <p:blipFill>
          <a:blip r:embed="rId5"/>
          <a:stretch>
            <a:fillRect/>
          </a:stretch>
        </p:blipFill>
        <p:spPr>
          <a:xfrm>
            <a:off x="393275" y="4159857"/>
            <a:ext cx="2668104" cy="736036"/>
          </a:xfrm>
          <a:prstGeom prst="rect">
            <a:avLst/>
          </a:prstGeom>
        </p:spPr>
      </p:pic>
      <p:pic>
        <p:nvPicPr>
          <p:cNvPr id="4" name="Picture 3"/>
          <p:cNvPicPr>
            <a:picLocks noChangeAspect="1"/>
          </p:cNvPicPr>
          <p:nvPr/>
        </p:nvPicPr>
        <p:blipFill>
          <a:blip r:embed="rId6"/>
          <a:stretch>
            <a:fillRect/>
          </a:stretch>
        </p:blipFill>
        <p:spPr>
          <a:xfrm>
            <a:off x="393275" y="4927003"/>
            <a:ext cx="2611605" cy="918317"/>
          </a:xfrm>
          <a:prstGeom prst="rect">
            <a:avLst/>
          </a:prstGeom>
        </p:spPr>
      </p:pic>
      <p:pic>
        <p:nvPicPr>
          <p:cNvPr id="55" name="Picture 54"/>
          <p:cNvPicPr>
            <a:picLocks noChangeAspect="1"/>
          </p:cNvPicPr>
          <p:nvPr/>
        </p:nvPicPr>
        <p:blipFill rotWithShape="1">
          <a:blip r:embed="rId7"/>
          <a:srcRect b="27175"/>
          <a:stretch/>
        </p:blipFill>
        <p:spPr>
          <a:xfrm>
            <a:off x="3107839" y="5279094"/>
            <a:ext cx="2978134" cy="472211"/>
          </a:xfrm>
          <a:prstGeom prst="rect">
            <a:avLst/>
          </a:prstGeom>
        </p:spPr>
      </p:pic>
      <p:pic>
        <p:nvPicPr>
          <p:cNvPr id="56" name="Picture 55"/>
          <p:cNvPicPr>
            <a:picLocks noChangeAspect="1"/>
          </p:cNvPicPr>
          <p:nvPr/>
        </p:nvPicPr>
        <p:blipFill>
          <a:blip r:embed="rId8"/>
          <a:stretch>
            <a:fillRect/>
          </a:stretch>
        </p:blipFill>
        <p:spPr>
          <a:xfrm>
            <a:off x="3100487" y="4183687"/>
            <a:ext cx="2575545" cy="613226"/>
          </a:xfrm>
          <a:prstGeom prst="rect">
            <a:avLst/>
          </a:prstGeom>
        </p:spPr>
      </p:pic>
      <p:pic>
        <p:nvPicPr>
          <p:cNvPr id="57" name="Picture 56"/>
          <p:cNvPicPr>
            <a:picLocks noChangeAspect="1"/>
          </p:cNvPicPr>
          <p:nvPr/>
        </p:nvPicPr>
        <p:blipFill>
          <a:blip r:embed="rId9"/>
          <a:stretch>
            <a:fillRect/>
          </a:stretch>
        </p:blipFill>
        <p:spPr>
          <a:xfrm>
            <a:off x="3107838" y="4753559"/>
            <a:ext cx="2928326" cy="475884"/>
          </a:xfrm>
          <a:prstGeom prst="rect">
            <a:avLst/>
          </a:prstGeom>
        </p:spPr>
      </p:pic>
      <p:pic>
        <p:nvPicPr>
          <p:cNvPr id="58" name="Picture 57"/>
          <p:cNvPicPr>
            <a:picLocks noChangeAspect="1"/>
          </p:cNvPicPr>
          <p:nvPr/>
        </p:nvPicPr>
        <p:blipFill>
          <a:blip r:embed="rId10"/>
          <a:stretch>
            <a:fillRect/>
          </a:stretch>
        </p:blipFill>
        <p:spPr>
          <a:xfrm>
            <a:off x="6053576" y="4110063"/>
            <a:ext cx="2687815" cy="421483"/>
          </a:xfrm>
          <a:prstGeom prst="rect">
            <a:avLst/>
          </a:prstGeom>
        </p:spPr>
      </p:pic>
      <p:pic>
        <p:nvPicPr>
          <p:cNvPr id="59" name="Picture 58"/>
          <p:cNvPicPr>
            <a:picLocks noChangeAspect="1"/>
          </p:cNvPicPr>
          <p:nvPr/>
        </p:nvPicPr>
        <p:blipFill>
          <a:blip r:embed="rId11"/>
          <a:stretch>
            <a:fillRect/>
          </a:stretch>
        </p:blipFill>
        <p:spPr>
          <a:xfrm>
            <a:off x="6061734" y="4529961"/>
            <a:ext cx="2671498" cy="446071"/>
          </a:xfrm>
          <a:prstGeom prst="rect">
            <a:avLst/>
          </a:prstGeom>
        </p:spPr>
      </p:pic>
      <p:pic>
        <p:nvPicPr>
          <p:cNvPr id="60" name="Picture 59"/>
          <p:cNvPicPr>
            <a:picLocks noChangeAspect="1"/>
          </p:cNvPicPr>
          <p:nvPr/>
        </p:nvPicPr>
        <p:blipFill>
          <a:blip r:embed="rId12"/>
          <a:stretch>
            <a:fillRect/>
          </a:stretch>
        </p:blipFill>
        <p:spPr>
          <a:xfrm>
            <a:off x="4757173" y="3578139"/>
            <a:ext cx="4016060" cy="500657"/>
          </a:xfrm>
          <a:prstGeom prst="rect">
            <a:avLst/>
          </a:prstGeom>
        </p:spPr>
      </p:pic>
      <p:pic>
        <p:nvPicPr>
          <p:cNvPr id="61" name="Picture 60"/>
          <p:cNvPicPr>
            <a:picLocks noChangeAspect="1"/>
          </p:cNvPicPr>
          <p:nvPr/>
        </p:nvPicPr>
        <p:blipFill>
          <a:blip r:embed="rId13"/>
          <a:stretch>
            <a:fillRect/>
          </a:stretch>
        </p:blipFill>
        <p:spPr>
          <a:xfrm>
            <a:off x="6085972" y="4945465"/>
            <a:ext cx="2700434" cy="450989"/>
          </a:xfrm>
          <a:prstGeom prst="rect">
            <a:avLst/>
          </a:prstGeom>
        </p:spPr>
      </p:pic>
      <p:pic>
        <p:nvPicPr>
          <p:cNvPr id="62" name="Picture 61"/>
          <p:cNvPicPr>
            <a:picLocks noChangeAspect="1"/>
          </p:cNvPicPr>
          <p:nvPr/>
        </p:nvPicPr>
        <p:blipFill>
          <a:blip r:embed="rId14"/>
          <a:stretch>
            <a:fillRect/>
          </a:stretch>
        </p:blipFill>
        <p:spPr>
          <a:xfrm>
            <a:off x="6052010" y="5430700"/>
            <a:ext cx="2754617" cy="268817"/>
          </a:xfrm>
          <a:prstGeom prst="rect">
            <a:avLst/>
          </a:prstGeom>
        </p:spPr>
      </p:pic>
      <p:sp>
        <p:nvSpPr>
          <p:cNvPr id="63" name="Title 16">
            <a:extLst>
              <a:ext uri="{FF2B5EF4-FFF2-40B4-BE49-F238E27FC236}">
                <a16:creationId xmlns:a16="http://schemas.microsoft.com/office/drawing/2014/main" id="{19AB8A54-C46B-4F9A-BF51-DBF6EEC1F9EA}"/>
              </a:ext>
            </a:extLst>
          </p:cNvPr>
          <p:cNvSpPr txBox="1">
            <a:spLocks/>
          </p:cNvSpPr>
          <p:nvPr/>
        </p:nvSpPr>
        <p:spPr>
          <a:xfrm>
            <a:off x="201931" y="1074718"/>
            <a:ext cx="8741880" cy="674653"/>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685669" fontAlgn="auto">
              <a:spcAft>
                <a:spcPts val="0"/>
              </a:spcAft>
            </a:pPr>
            <a:r>
              <a:rPr lang="en-US" sz="3300" b="0" dirty="0">
                <a:solidFill>
                  <a:prstClr val="black"/>
                </a:solidFill>
                <a:latin typeface="Calibri Light" panose="020F0302020204030204"/>
              </a:rPr>
              <a:t>From validation to momentum</a:t>
            </a:r>
          </a:p>
        </p:txBody>
      </p:sp>
    </p:spTree>
    <p:extLst>
      <p:ext uri="{BB962C8B-B14F-4D97-AF65-F5344CB8AC3E}">
        <p14:creationId xmlns:p14="http://schemas.microsoft.com/office/powerpoint/2010/main" val="7599151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30727" y="4503076"/>
            <a:ext cx="4827310" cy="438582"/>
          </a:xfrm>
          <a:prstGeom prst="rect">
            <a:avLst/>
          </a:prstGeom>
          <a:noFill/>
        </p:spPr>
        <p:txBody>
          <a:bodyPr wrap="square" rtlCol="0">
            <a:spAutoFit/>
          </a:bodyPr>
          <a:lstStyle/>
          <a:p>
            <a:pPr algn="ctr" defTabSz="685800" fontAlgn="auto">
              <a:spcBef>
                <a:spcPts val="0"/>
              </a:spcBef>
              <a:spcAft>
                <a:spcPts val="0"/>
              </a:spcAft>
              <a:defRPr/>
            </a:pPr>
            <a:r>
              <a:rPr lang="en-US" sz="2250" b="0" dirty="0">
                <a:solidFill>
                  <a:srgbClr val="00B0F0"/>
                </a:solidFill>
                <a:latin typeface="Segoe UI Semibold" panose="020B0702040204020203" pitchFamily="34" charset="0"/>
                <a:cs typeface="Segoe UI Semibold" panose="020B0702040204020203" pitchFamily="34" charset="0"/>
              </a:rPr>
              <a:t>What sets Azure Cosmos DB apart</a:t>
            </a:r>
            <a:endParaRPr lang="en-US" sz="2250" b="0" u="sng" dirty="0">
              <a:solidFill>
                <a:srgbClr val="00B0F0"/>
              </a:solidFill>
              <a:latin typeface="Segoe UI Semibold" panose="020B0702040204020203" pitchFamily="34" charset="0"/>
              <a:cs typeface="Segoe UI Semibold" panose="020B07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113" y="3710775"/>
            <a:ext cx="1747955" cy="1164149"/>
          </a:xfrm>
          <a:prstGeom prst="rect">
            <a:avLst/>
          </a:prstGeom>
        </p:spPr>
      </p:pic>
    </p:spTree>
    <p:extLst>
      <p:ext uri="{BB962C8B-B14F-4D97-AF65-F5344CB8AC3E}">
        <p14:creationId xmlns:p14="http://schemas.microsoft.com/office/powerpoint/2010/main" val="45757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4173815" y="2047875"/>
            <a:ext cx="0" cy="262001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283637" y="2047875"/>
            <a:ext cx="3210340" cy="300082"/>
          </a:xfrm>
          <a:prstGeom prst="rect">
            <a:avLst/>
          </a:prstGeom>
          <a:noFill/>
        </p:spPr>
        <p:txBody>
          <a:bodyPr wrap="square" rtlCol="0">
            <a:spAutoFit/>
          </a:bodyPr>
          <a:lstStyle/>
          <a:p>
            <a:pPr defTabSz="685800" fontAlgn="auto">
              <a:spcBef>
                <a:spcPts val="0"/>
              </a:spcBef>
              <a:spcAft>
                <a:spcPts val="0"/>
              </a:spcAft>
              <a:defRPr/>
            </a:pPr>
            <a:r>
              <a:rPr lang="en-US" sz="1350" b="0" dirty="0">
                <a:solidFill>
                  <a:srgbClr val="7030A0"/>
                </a:solidFill>
                <a:latin typeface="Segoe UI Light" panose="020B0502040204020203" pitchFamily="34" charset="0"/>
                <a:cs typeface="Segoe UI Light" panose="020B0502040204020203" pitchFamily="34" charset="0"/>
              </a:rPr>
              <a:t>Turnkey Global Distribution</a:t>
            </a:r>
          </a:p>
        </p:txBody>
      </p:sp>
      <p:sp>
        <p:nvSpPr>
          <p:cNvPr id="6" name="TextBox 5"/>
          <p:cNvSpPr txBox="1"/>
          <p:nvPr/>
        </p:nvSpPr>
        <p:spPr>
          <a:xfrm>
            <a:off x="4283636" y="2395057"/>
            <a:ext cx="3804318" cy="1754326"/>
          </a:xfrm>
          <a:prstGeom prst="rect">
            <a:avLst/>
          </a:prstGeom>
          <a:noFill/>
        </p:spPr>
        <p:txBody>
          <a:bodyPr wrap="square" rtlCol="0">
            <a:spAutoFit/>
          </a:bodyPr>
          <a:lstStyle/>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Worldwide presence as a Foundational Azure service</a:t>
            </a:r>
            <a:br>
              <a:rPr lang="en-US" sz="1200" b="0" dirty="0">
                <a:solidFill>
                  <a:prstClr val="black">
                    <a:lumMod val="75000"/>
                    <a:lumOff val="25000"/>
                  </a:prstClr>
                </a:solidFill>
                <a:latin typeface="Segoe UI Light" panose="020B0502040204020203" pitchFamily="34" charset="0"/>
                <a:cs typeface="Segoe UI Light" panose="020B0502040204020203" pitchFamily="34" charset="0"/>
              </a:rPr>
            </a:b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Automatic multi-region replication</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Multi-homing APIs</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Manual and automatic failovers </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Designed for High Availability</a:t>
            </a:r>
          </a:p>
        </p:txBody>
      </p:sp>
      <p:pic>
        <p:nvPicPr>
          <p:cNvPr id="9" name="Graphic 8">
            <a:extLst>
              <a:ext uri="{FF2B5EF4-FFF2-40B4-BE49-F238E27FC236}">
                <a16:creationId xmlns:a16="http://schemas.microsoft.com/office/drawing/2014/main" id="{BE556B7A-FCC8-4ABA-BC96-D85358DDA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8127" y="2324874"/>
            <a:ext cx="3272156" cy="1801427"/>
          </a:xfrm>
          <a:prstGeom prst="rect">
            <a:avLst/>
          </a:prstGeom>
        </p:spPr>
      </p:pic>
    </p:spTree>
    <p:extLst>
      <p:ext uri="{BB962C8B-B14F-4D97-AF65-F5344CB8AC3E}">
        <p14:creationId xmlns:p14="http://schemas.microsoft.com/office/powerpoint/2010/main" val="204661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4173815" y="2047875"/>
            <a:ext cx="0" cy="262001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283636" y="2047875"/>
            <a:ext cx="3789554" cy="300082"/>
          </a:xfrm>
          <a:prstGeom prst="rect">
            <a:avLst/>
          </a:prstGeom>
          <a:noFill/>
        </p:spPr>
        <p:txBody>
          <a:bodyPr wrap="square" rtlCol="0">
            <a:spAutoFit/>
          </a:bodyPr>
          <a:lstStyle/>
          <a:p>
            <a:pPr defTabSz="685800" fontAlgn="auto">
              <a:spcBef>
                <a:spcPts val="0"/>
              </a:spcBef>
              <a:spcAft>
                <a:spcPts val="0"/>
              </a:spcAft>
              <a:defRPr/>
            </a:pPr>
            <a:r>
              <a:rPr lang="en-US" sz="1350" b="0" dirty="0">
                <a:solidFill>
                  <a:srgbClr val="7030A0"/>
                </a:solidFill>
                <a:latin typeface="Segoe UI Light" panose="020B0502040204020203" pitchFamily="34" charset="0"/>
                <a:cs typeface="Segoe UI Light" panose="020B0502040204020203" pitchFamily="34" charset="0"/>
              </a:rPr>
              <a:t>Guaranteed low latency at P99 (99</a:t>
            </a:r>
            <a:r>
              <a:rPr lang="en-US" sz="1350" b="0" baseline="30000" dirty="0">
                <a:solidFill>
                  <a:srgbClr val="7030A0"/>
                </a:solidFill>
                <a:latin typeface="Segoe UI Light" panose="020B0502040204020203" pitchFamily="34" charset="0"/>
                <a:cs typeface="Segoe UI Light" panose="020B0502040204020203" pitchFamily="34" charset="0"/>
              </a:rPr>
              <a:t>th</a:t>
            </a:r>
            <a:r>
              <a:rPr lang="en-US" sz="1350" b="0" dirty="0">
                <a:solidFill>
                  <a:srgbClr val="7030A0"/>
                </a:solidFill>
                <a:latin typeface="Segoe UI Light" panose="020B0502040204020203" pitchFamily="34" charset="0"/>
                <a:cs typeface="Segoe UI Light" panose="020B0502040204020203" pitchFamily="34" charset="0"/>
              </a:rPr>
              <a:t> percentile)</a:t>
            </a:r>
          </a:p>
        </p:txBody>
      </p:sp>
      <p:sp>
        <p:nvSpPr>
          <p:cNvPr id="9" name="TextBox 8"/>
          <p:cNvSpPr txBox="1"/>
          <p:nvPr/>
        </p:nvSpPr>
        <p:spPr>
          <a:xfrm>
            <a:off x="4283636" y="2395058"/>
            <a:ext cx="3498329" cy="1938992"/>
          </a:xfrm>
          <a:prstGeom prst="rect">
            <a:avLst/>
          </a:prstGeom>
          <a:noFill/>
        </p:spPr>
        <p:txBody>
          <a:bodyPr wrap="square" rtlCol="0">
            <a:spAutoFit/>
          </a:bodyPr>
          <a:lstStyle/>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Requests are served from local region</a:t>
            </a:r>
          </a:p>
          <a:p>
            <a:pPr defTabSz="685800" fontAlgn="auto">
              <a:spcBef>
                <a:spcPts val="0"/>
              </a:spcBef>
              <a:spcAft>
                <a:spcPts val="0"/>
              </a:spcAft>
              <a:defRPr/>
            </a:pPr>
            <a:br>
              <a:rPr lang="en-US" sz="1200" b="0" dirty="0">
                <a:solidFill>
                  <a:prstClr val="black">
                    <a:lumMod val="75000"/>
                    <a:lumOff val="25000"/>
                  </a:prstClr>
                </a:solidFill>
                <a:latin typeface="Segoe UI Light" panose="020B0502040204020203" pitchFamily="34" charset="0"/>
                <a:cs typeface="Segoe UI Light" panose="020B0502040204020203" pitchFamily="34" charset="0"/>
              </a:rPr>
            </a:b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Single-digit millisecond latency worldwide</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Write optimized, latch-free database engine designed for SSD</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Synchronous automatic indexing at sustained ingestion rates</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p:txBody>
      </p:sp>
      <p:pic>
        <p:nvPicPr>
          <p:cNvPr id="26" name="Graphic 25">
            <a:extLst>
              <a:ext uri="{FF2B5EF4-FFF2-40B4-BE49-F238E27FC236}">
                <a16:creationId xmlns:a16="http://schemas.microsoft.com/office/drawing/2014/main" id="{757BA131-5B74-4C79-9FB5-EBBD6328F1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296" y="2312045"/>
            <a:ext cx="3170946" cy="2081934"/>
          </a:xfrm>
          <a:prstGeom prst="rect">
            <a:avLst/>
          </a:prstGeom>
        </p:spPr>
      </p:pic>
      <p:grpSp>
        <p:nvGrpSpPr>
          <p:cNvPr id="27" name="Group 26">
            <a:extLst>
              <a:ext uri="{FF2B5EF4-FFF2-40B4-BE49-F238E27FC236}">
                <a16:creationId xmlns:a16="http://schemas.microsoft.com/office/drawing/2014/main" id="{79765C57-884F-4EEC-A4EF-01BC50BD9552}"/>
              </a:ext>
            </a:extLst>
          </p:cNvPr>
          <p:cNvGrpSpPr/>
          <p:nvPr/>
        </p:nvGrpSpPr>
        <p:grpSpPr>
          <a:xfrm>
            <a:off x="422434" y="2593981"/>
            <a:ext cx="3617594" cy="1518062"/>
            <a:chOff x="7610771" y="4259262"/>
            <a:chExt cx="4545571" cy="1871080"/>
          </a:xfrm>
          <a:solidFill>
            <a:srgbClr val="0078C9"/>
          </a:solidFill>
        </p:grpSpPr>
        <p:sp>
          <p:nvSpPr>
            <p:cNvPr id="28" name="Rectangle 27">
              <a:extLst>
                <a:ext uri="{FF2B5EF4-FFF2-40B4-BE49-F238E27FC236}">
                  <a16:creationId xmlns:a16="http://schemas.microsoft.com/office/drawing/2014/main" id="{1F15CB4A-B21F-4916-B613-4BF780790A7B}"/>
                </a:ext>
              </a:extLst>
            </p:cNvPr>
            <p:cNvSpPr/>
            <p:nvPr/>
          </p:nvSpPr>
          <p:spPr bwMode="auto">
            <a:xfrm>
              <a:off x="8382202" y="4259262"/>
              <a:ext cx="1837764" cy="574654"/>
            </a:xfrm>
            <a:prstGeom prst="rect">
              <a:avLst/>
            </a:prstGeom>
            <a:grpFill/>
            <a:ln w="9525" cap="flat" cmpd="sng" algn="ctr">
              <a:no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a:defRPr/>
              </a:pPr>
              <a:r>
                <a:rPr lang="en-US" sz="1500" b="0" kern="0" dirty="0">
                  <a:solidFill>
                    <a:prstClr val="white"/>
                  </a:solidFill>
                  <a:latin typeface="Calibri Light" panose="020F0302020204030204"/>
                  <a:cs typeface="+mn-cs"/>
                </a:rPr>
                <a:t>Reads</a:t>
              </a:r>
            </a:p>
            <a:p>
              <a:pPr algn="ctr" defTabSz="699354">
                <a:defRPr/>
              </a:pPr>
              <a:r>
                <a:rPr lang="en-US" sz="1500" b="0" kern="0" dirty="0">
                  <a:solidFill>
                    <a:prstClr val="white"/>
                  </a:solidFill>
                  <a:latin typeface="Calibri Light" panose="020F0302020204030204"/>
                  <a:cs typeface="+mn-cs"/>
                </a:rPr>
                <a:t>(1KB)</a:t>
              </a:r>
            </a:p>
          </p:txBody>
        </p:sp>
        <p:sp>
          <p:nvSpPr>
            <p:cNvPr id="29" name="Rectangle 28">
              <a:extLst>
                <a:ext uri="{FF2B5EF4-FFF2-40B4-BE49-F238E27FC236}">
                  <a16:creationId xmlns:a16="http://schemas.microsoft.com/office/drawing/2014/main" id="{0F26430B-86AD-40D6-90CB-759FD37A7FF7}"/>
                </a:ext>
              </a:extLst>
            </p:cNvPr>
            <p:cNvSpPr/>
            <p:nvPr/>
          </p:nvSpPr>
          <p:spPr bwMode="auto">
            <a:xfrm>
              <a:off x="10318578" y="4259262"/>
              <a:ext cx="1837764" cy="574654"/>
            </a:xfrm>
            <a:prstGeom prst="rect">
              <a:avLst/>
            </a:prstGeom>
            <a:grpFill/>
            <a:ln w="9525" cap="flat" cmpd="sng" algn="ctr">
              <a:no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a:defRPr/>
              </a:pPr>
              <a:r>
                <a:rPr lang="en-US" sz="1500" b="0" kern="0" dirty="0">
                  <a:solidFill>
                    <a:prstClr val="white"/>
                  </a:solidFill>
                  <a:latin typeface="Calibri Light" panose="020F0302020204030204"/>
                  <a:cs typeface="+mn-cs"/>
                </a:rPr>
                <a:t>Indexed writes</a:t>
              </a:r>
            </a:p>
            <a:p>
              <a:pPr algn="ctr" defTabSz="699354">
                <a:defRPr/>
              </a:pPr>
              <a:r>
                <a:rPr lang="en-US" sz="1500" b="0" kern="0" dirty="0">
                  <a:solidFill>
                    <a:prstClr val="white"/>
                  </a:solidFill>
                  <a:latin typeface="Calibri Light" panose="020F0302020204030204"/>
                  <a:cs typeface="+mn-cs"/>
                </a:rPr>
                <a:t>(1KB)</a:t>
              </a:r>
            </a:p>
          </p:txBody>
        </p:sp>
        <p:sp>
          <p:nvSpPr>
            <p:cNvPr id="30" name="Rectangle 29">
              <a:extLst>
                <a:ext uri="{FF2B5EF4-FFF2-40B4-BE49-F238E27FC236}">
                  <a16:creationId xmlns:a16="http://schemas.microsoft.com/office/drawing/2014/main" id="{C0B5BF31-C079-4D53-B53A-DC780CB5EBA5}"/>
                </a:ext>
              </a:extLst>
            </p:cNvPr>
            <p:cNvSpPr/>
            <p:nvPr/>
          </p:nvSpPr>
          <p:spPr bwMode="auto">
            <a:xfrm>
              <a:off x="7610771" y="4907475"/>
              <a:ext cx="672819" cy="574654"/>
            </a:xfrm>
            <a:prstGeom prst="rect">
              <a:avLst/>
            </a:prstGeom>
            <a:grpFill/>
            <a:ln w="9525" cap="flat" cmpd="sng" algn="ctr">
              <a:no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a:defRPr/>
              </a:pPr>
              <a:r>
                <a:rPr lang="en-US" sz="1500" b="0" kern="0" dirty="0">
                  <a:solidFill>
                    <a:prstClr val="white"/>
                  </a:solidFill>
                  <a:latin typeface="Calibri Light" panose="020F0302020204030204"/>
                  <a:cs typeface="+mn-cs"/>
                </a:rPr>
                <a:t>P50</a:t>
              </a:r>
            </a:p>
          </p:txBody>
        </p:sp>
        <p:sp>
          <p:nvSpPr>
            <p:cNvPr id="31" name="Rectangle 30">
              <a:extLst>
                <a:ext uri="{FF2B5EF4-FFF2-40B4-BE49-F238E27FC236}">
                  <a16:creationId xmlns:a16="http://schemas.microsoft.com/office/drawing/2014/main" id="{424EDCF2-29C0-44B0-9246-4785C7D976EC}"/>
                </a:ext>
              </a:extLst>
            </p:cNvPr>
            <p:cNvSpPr/>
            <p:nvPr/>
          </p:nvSpPr>
          <p:spPr bwMode="auto">
            <a:xfrm>
              <a:off x="7610771" y="5555688"/>
              <a:ext cx="672819" cy="574654"/>
            </a:xfrm>
            <a:prstGeom prst="rect">
              <a:avLst/>
            </a:prstGeom>
            <a:grpFill/>
            <a:ln w="9525" cap="flat" cmpd="sng" algn="ctr">
              <a:no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a:defRPr/>
              </a:pPr>
              <a:r>
                <a:rPr lang="en-US" sz="1500" b="0" kern="0" dirty="0">
                  <a:solidFill>
                    <a:prstClr val="white"/>
                  </a:solidFill>
                  <a:latin typeface="Calibri Light" panose="020F0302020204030204"/>
                  <a:cs typeface="+mn-cs"/>
                </a:rPr>
                <a:t>P99</a:t>
              </a:r>
            </a:p>
          </p:txBody>
        </p:sp>
        <p:sp>
          <p:nvSpPr>
            <p:cNvPr id="32" name="Rectangle 31">
              <a:extLst>
                <a:ext uri="{FF2B5EF4-FFF2-40B4-BE49-F238E27FC236}">
                  <a16:creationId xmlns:a16="http://schemas.microsoft.com/office/drawing/2014/main" id="{4B29C41E-1A97-478D-A7D3-E264727FB0B0}"/>
                </a:ext>
              </a:extLst>
            </p:cNvPr>
            <p:cNvSpPr/>
            <p:nvPr/>
          </p:nvSpPr>
          <p:spPr bwMode="auto">
            <a:xfrm>
              <a:off x="8382202" y="4907475"/>
              <a:ext cx="1837764" cy="574654"/>
            </a:xfrm>
            <a:prstGeom prst="rect">
              <a:avLst/>
            </a:prstGeom>
            <a:grpFill/>
            <a:ln w="10795" cap="flat" cmpd="sng" algn="ctr">
              <a:no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a:defRPr/>
              </a:pPr>
              <a:r>
                <a:rPr lang="en-US" sz="1500" b="0" kern="0" dirty="0">
                  <a:solidFill>
                    <a:prstClr val="white"/>
                  </a:solidFill>
                  <a:latin typeface="Calibri Light" panose="020F0302020204030204"/>
                  <a:cs typeface="+mn-cs"/>
                </a:rPr>
                <a:t>&lt;2ms</a:t>
              </a:r>
            </a:p>
          </p:txBody>
        </p:sp>
        <p:sp>
          <p:nvSpPr>
            <p:cNvPr id="33" name="Rectangle 32">
              <a:extLst>
                <a:ext uri="{FF2B5EF4-FFF2-40B4-BE49-F238E27FC236}">
                  <a16:creationId xmlns:a16="http://schemas.microsoft.com/office/drawing/2014/main" id="{BBA500C3-CE64-4B55-B4EE-F6235E95E868}"/>
                </a:ext>
              </a:extLst>
            </p:cNvPr>
            <p:cNvSpPr/>
            <p:nvPr/>
          </p:nvSpPr>
          <p:spPr bwMode="auto">
            <a:xfrm>
              <a:off x="8382202" y="5555688"/>
              <a:ext cx="1837764" cy="574654"/>
            </a:xfrm>
            <a:prstGeom prst="rect">
              <a:avLst/>
            </a:prstGeom>
            <a:grpFill/>
            <a:ln w="10795" cap="flat" cmpd="sng" algn="ctr">
              <a:no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a:defRPr/>
              </a:pPr>
              <a:r>
                <a:rPr lang="en-US" sz="1500" b="0" kern="0" dirty="0">
                  <a:solidFill>
                    <a:prstClr val="white"/>
                  </a:solidFill>
                  <a:latin typeface="Calibri Light" panose="020F0302020204030204"/>
                  <a:cs typeface="+mn-cs"/>
                </a:rPr>
                <a:t>&lt;10ms</a:t>
              </a:r>
            </a:p>
          </p:txBody>
        </p:sp>
        <p:sp>
          <p:nvSpPr>
            <p:cNvPr id="34" name="Rectangle 33">
              <a:extLst>
                <a:ext uri="{FF2B5EF4-FFF2-40B4-BE49-F238E27FC236}">
                  <a16:creationId xmlns:a16="http://schemas.microsoft.com/office/drawing/2014/main" id="{0E724E2E-A64E-4F79-8A88-8DB12377E24B}"/>
                </a:ext>
              </a:extLst>
            </p:cNvPr>
            <p:cNvSpPr/>
            <p:nvPr/>
          </p:nvSpPr>
          <p:spPr bwMode="auto">
            <a:xfrm>
              <a:off x="10318578" y="4907475"/>
              <a:ext cx="1837764" cy="574654"/>
            </a:xfrm>
            <a:prstGeom prst="rect">
              <a:avLst/>
            </a:prstGeom>
            <a:grpFill/>
            <a:ln w="10795" cap="flat" cmpd="sng" algn="ctr">
              <a:no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a:defRPr/>
              </a:pPr>
              <a:r>
                <a:rPr lang="en-US" sz="1500" b="0" kern="0" dirty="0">
                  <a:solidFill>
                    <a:prstClr val="white"/>
                  </a:solidFill>
                  <a:latin typeface="Calibri Light" panose="020F0302020204030204"/>
                  <a:cs typeface="+mn-cs"/>
                </a:rPr>
                <a:t>&lt;6ms</a:t>
              </a:r>
            </a:p>
          </p:txBody>
        </p:sp>
        <p:sp>
          <p:nvSpPr>
            <p:cNvPr id="35" name="Rectangle 34">
              <a:extLst>
                <a:ext uri="{FF2B5EF4-FFF2-40B4-BE49-F238E27FC236}">
                  <a16:creationId xmlns:a16="http://schemas.microsoft.com/office/drawing/2014/main" id="{8EA49AA2-5C1C-414A-8E53-BD3988F48E81}"/>
                </a:ext>
              </a:extLst>
            </p:cNvPr>
            <p:cNvSpPr/>
            <p:nvPr/>
          </p:nvSpPr>
          <p:spPr bwMode="auto">
            <a:xfrm>
              <a:off x="10318578" y="5555688"/>
              <a:ext cx="1837764" cy="574654"/>
            </a:xfrm>
            <a:prstGeom prst="rect">
              <a:avLst/>
            </a:prstGeom>
            <a:grpFill/>
            <a:ln w="10795" cap="flat" cmpd="sng" algn="ctr">
              <a:noFill/>
              <a:prstDash val="solid"/>
              <a:headEnd type="none" w="med" len="med"/>
              <a:tailEnd type="none" w="med" len="med"/>
            </a:ln>
            <a:effectLst/>
          </p:spPr>
          <p:txBody>
            <a:bodyPr vert="horz" wrap="square" lIns="0" tIns="34978" rIns="0" bIns="34978" numCol="1" rtlCol="0" anchor="ctr" anchorCtr="0" compatLnSpc="1">
              <a:prstTxWarp prst="textNoShape">
                <a:avLst/>
              </a:prstTxWarp>
            </a:bodyPr>
            <a:lstStyle/>
            <a:p>
              <a:pPr algn="ctr" defTabSz="699354">
                <a:defRPr/>
              </a:pPr>
              <a:r>
                <a:rPr lang="en-US" sz="1500" b="0" kern="0" dirty="0">
                  <a:solidFill>
                    <a:prstClr val="white"/>
                  </a:solidFill>
                  <a:latin typeface="Calibri Light" panose="020F0302020204030204"/>
                  <a:cs typeface="+mn-cs"/>
                </a:rPr>
                <a:t>&lt;15ms</a:t>
              </a:r>
            </a:p>
          </p:txBody>
        </p:sp>
      </p:grpSp>
    </p:spTree>
    <p:extLst>
      <p:ext uri="{BB962C8B-B14F-4D97-AF65-F5344CB8AC3E}">
        <p14:creationId xmlns:p14="http://schemas.microsoft.com/office/powerpoint/2010/main" val="414241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4173815" y="2047875"/>
            <a:ext cx="0" cy="262001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283637" y="2047875"/>
            <a:ext cx="3210340" cy="300082"/>
          </a:xfrm>
          <a:prstGeom prst="rect">
            <a:avLst/>
          </a:prstGeom>
          <a:noFill/>
        </p:spPr>
        <p:txBody>
          <a:bodyPr wrap="square" rtlCol="0">
            <a:spAutoFit/>
          </a:bodyPr>
          <a:lstStyle/>
          <a:p>
            <a:pPr defTabSz="685800" fontAlgn="auto">
              <a:spcBef>
                <a:spcPts val="0"/>
              </a:spcBef>
              <a:spcAft>
                <a:spcPts val="0"/>
              </a:spcAft>
              <a:defRPr/>
            </a:pPr>
            <a:r>
              <a:rPr lang="en-US" sz="1350" b="0" dirty="0">
                <a:solidFill>
                  <a:srgbClr val="7030A0"/>
                </a:solidFill>
                <a:latin typeface="Segoe UI Light" panose="020B0502040204020203" pitchFamily="34" charset="0"/>
                <a:cs typeface="Segoe UI Light" panose="020B0502040204020203" pitchFamily="34" charset="0"/>
              </a:rPr>
              <a:t>Multiple, well-defined consistency choices</a:t>
            </a:r>
          </a:p>
        </p:txBody>
      </p:sp>
      <p:sp>
        <p:nvSpPr>
          <p:cNvPr id="4" name="TextBox 3"/>
          <p:cNvSpPr txBox="1"/>
          <p:nvPr/>
        </p:nvSpPr>
        <p:spPr>
          <a:xfrm>
            <a:off x="4283636" y="2395057"/>
            <a:ext cx="3804318" cy="2308324"/>
          </a:xfrm>
          <a:prstGeom prst="rect">
            <a:avLst/>
          </a:prstGeom>
          <a:noFill/>
        </p:spPr>
        <p:txBody>
          <a:bodyPr wrap="square" rtlCol="0">
            <a:spAutoFit/>
          </a:bodyPr>
          <a:lstStyle/>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Global distribution forces us to navigate the CAP theorem</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Writing correct distributed applications is hard</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Five well-defined consistency levels</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Intuitive and practical with clear PACELC tradeoffs </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Programmatically change at anytime</a:t>
            </a:r>
          </a:p>
          <a:p>
            <a:pPr defTabSz="685800" fontAlgn="auto">
              <a:spcBef>
                <a:spcPts val="0"/>
              </a:spcBef>
              <a:spcAft>
                <a:spcPts val="0"/>
              </a:spcAft>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Can be overridden on a per-request basis</a:t>
            </a:r>
          </a:p>
        </p:txBody>
      </p:sp>
      <p:sp>
        <p:nvSpPr>
          <p:cNvPr id="13" name="Rectangle 12"/>
          <p:cNvSpPr/>
          <p:nvPr/>
        </p:nvSpPr>
        <p:spPr>
          <a:xfrm>
            <a:off x="1072625" y="2148506"/>
            <a:ext cx="2855109" cy="2464862"/>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1350" b="0" dirty="0">
                <a:solidFill>
                  <a:prstClr val="white"/>
                </a:solidFill>
                <a:latin typeface="Calibri" panose="020F0502020204030204"/>
              </a:rPr>
              <a:t>      </a:t>
            </a:r>
          </a:p>
        </p:txBody>
      </p:sp>
      <p:pic>
        <p:nvPicPr>
          <p:cNvPr id="16" name="Graphic 15">
            <a:extLst>
              <a:ext uri="{FF2B5EF4-FFF2-40B4-BE49-F238E27FC236}">
                <a16:creationId xmlns:a16="http://schemas.microsoft.com/office/drawing/2014/main" id="{50A67E93-504C-403A-B77B-CE7EAFB64E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590" y="2324874"/>
            <a:ext cx="3548144" cy="1887311"/>
          </a:xfrm>
          <a:prstGeom prst="rect">
            <a:avLst/>
          </a:prstGeom>
        </p:spPr>
      </p:pic>
    </p:spTree>
    <p:extLst>
      <p:ext uri="{BB962C8B-B14F-4D97-AF65-F5344CB8AC3E}">
        <p14:creationId xmlns:p14="http://schemas.microsoft.com/office/powerpoint/2010/main" val="228568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6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0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3339</Words>
  <Application>Microsoft Office PowerPoint</Application>
  <PresentationFormat>Presentación en pantalla (4:3)</PresentationFormat>
  <Paragraphs>559</Paragraphs>
  <Slides>33</Slides>
  <Notes>32</Notes>
  <HiddenSlides>1</HiddenSlides>
  <MMClips>0</MMClips>
  <ScaleCrop>false</ScaleCrop>
  <HeadingPairs>
    <vt:vector size="6" baseType="variant">
      <vt:variant>
        <vt:lpstr>Fuentes usadas</vt:lpstr>
      </vt:variant>
      <vt:variant>
        <vt:i4>14</vt:i4>
      </vt:variant>
      <vt:variant>
        <vt:lpstr>Tema</vt:lpstr>
      </vt:variant>
      <vt:variant>
        <vt:i4>7</vt:i4>
      </vt:variant>
      <vt:variant>
        <vt:lpstr>Títulos de diapositiva</vt:lpstr>
      </vt:variant>
      <vt:variant>
        <vt:i4>33</vt:i4>
      </vt:variant>
    </vt:vector>
  </HeadingPairs>
  <TitlesOfParts>
    <vt:vector size="54" baseType="lpstr">
      <vt:lpstr>Segoe UI Light</vt:lpstr>
      <vt:lpstr>Calibri Light</vt:lpstr>
      <vt:lpstr>Segoe UI</vt:lpstr>
      <vt:lpstr>Segoe UI Semilight</vt:lpstr>
      <vt:lpstr>Arial</vt:lpstr>
      <vt:lpstr>Symbol</vt:lpstr>
      <vt:lpstr>MS PGothic</vt:lpstr>
      <vt:lpstr>Verdana</vt:lpstr>
      <vt:lpstr>Segoe UI Semibold</vt:lpstr>
      <vt:lpstr>Calibri</vt:lpstr>
      <vt:lpstr>Times New Roman</vt:lpstr>
      <vt:lpstr>Consolas</vt:lpstr>
      <vt:lpstr>Courier New</vt:lpstr>
      <vt:lpstr>Wingdings</vt:lpstr>
      <vt:lpstr>NG_MOC_Core_ModuleNew2</vt:lpstr>
      <vt:lpstr>16_NG_MOC_Core_ModuleNew2</vt:lpstr>
      <vt:lpstr>Office Theme</vt:lpstr>
      <vt:lpstr>1_Office Theme</vt:lpstr>
      <vt:lpstr>10_Office Theme</vt:lpstr>
      <vt:lpstr>2_Office Theme</vt:lpstr>
      <vt:lpstr>3_Office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2018-06-21T15:05:00Z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